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2" r:id="rId1"/>
  </p:sldMasterIdLst>
  <p:notesMasterIdLst>
    <p:notesMasterId r:id="rId28"/>
  </p:notesMasterIdLst>
  <p:handoutMasterIdLst>
    <p:handoutMasterId r:id="rId29"/>
  </p:handoutMasterIdLst>
  <p:sldIdLst>
    <p:sldId id="376" r:id="rId2"/>
    <p:sldId id="312" r:id="rId3"/>
    <p:sldId id="375" r:id="rId4"/>
    <p:sldId id="317" r:id="rId5"/>
    <p:sldId id="318" r:id="rId6"/>
    <p:sldId id="328" r:id="rId7"/>
    <p:sldId id="329" r:id="rId8"/>
    <p:sldId id="330" r:id="rId9"/>
    <p:sldId id="331" r:id="rId10"/>
    <p:sldId id="368" r:id="rId11"/>
    <p:sldId id="369" r:id="rId12"/>
    <p:sldId id="372" r:id="rId13"/>
    <p:sldId id="374" r:id="rId14"/>
    <p:sldId id="349" r:id="rId15"/>
    <p:sldId id="350" r:id="rId16"/>
    <p:sldId id="351" r:id="rId17"/>
    <p:sldId id="352" r:id="rId18"/>
    <p:sldId id="354" r:id="rId19"/>
    <p:sldId id="355" r:id="rId20"/>
    <p:sldId id="405" r:id="rId21"/>
    <p:sldId id="357" r:id="rId22"/>
    <p:sldId id="359" r:id="rId23"/>
    <p:sldId id="360" r:id="rId24"/>
    <p:sldId id="362" r:id="rId25"/>
    <p:sldId id="363" r:id="rId26"/>
    <p:sldId id="380" r:id="rId27"/>
  </p:sldIdLst>
  <p:sldSz cx="9144000" cy="6858000" type="letter"/>
  <p:notesSz cx="9288463" cy="7007225"/>
  <p:defaultTextStyle>
    <a:defPPr>
      <a:defRPr lang="en-US"/>
    </a:defPPr>
    <a:lvl1pPr algn="ctr" rtl="0" fontAlgn="base">
      <a:spcBef>
        <a:spcPct val="0"/>
      </a:spcBef>
      <a:spcAft>
        <a:spcPct val="0"/>
      </a:spcAft>
      <a:defRPr b="1" kern="1200">
        <a:solidFill>
          <a:schemeClr val="tx1"/>
        </a:solidFill>
        <a:latin typeface="Arial" charset="0"/>
        <a:ea typeface="+mn-ea"/>
        <a:cs typeface="+mn-cs"/>
      </a:defRPr>
    </a:lvl1pPr>
    <a:lvl2pPr marL="457200" algn="ctr" rtl="0" fontAlgn="base">
      <a:spcBef>
        <a:spcPct val="0"/>
      </a:spcBef>
      <a:spcAft>
        <a:spcPct val="0"/>
      </a:spcAft>
      <a:defRPr b="1" kern="1200">
        <a:solidFill>
          <a:schemeClr val="tx1"/>
        </a:solidFill>
        <a:latin typeface="Arial" charset="0"/>
        <a:ea typeface="+mn-ea"/>
        <a:cs typeface="+mn-cs"/>
      </a:defRPr>
    </a:lvl2pPr>
    <a:lvl3pPr marL="914400" algn="ctr" rtl="0" fontAlgn="base">
      <a:spcBef>
        <a:spcPct val="0"/>
      </a:spcBef>
      <a:spcAft>
        <a:spcPct val="0"/>
      </a:spcAft>
      <a:defRPr b="1" kern="1200">
        <a:solidFill>
          <a:schemeClr val="tx1"/>
        </a:solidFill>
        <a:latin typeface="Arial" charset="0"/>
        <a:ea typeface="+mn-ea"/>
        <a:cs typeface="+mn-cs"/>
      </a:defRPr>
    </a:lvl3pPr>
    <a:lvl4pPr marL="1371600" algn="ctr" rtl="0" fontAlgn="base">
      <a:spcBef>
        <a:spcPct val="0"/>
      </a:spcBef>
      <a:spcAft>
        <a:spcPct val="0"/>
      </a:spcAft>
      <a:defRPr b="1" kern="1200">
        <a:solidFill>
          <a:schemeClr val="tx1"/>
        </a:solidFill>
        <a:latin typeface="Arial" charset="0"/>
        <a:ea typeface="+mn-ea"/>
        <a:cs typeface="+mn-cs"/>
      </a:defRPr>
    </a:lvl4pPr>
    <a:lvl5pPr marL="1828800" algn="ctr" rtl="0" fontAlgn="base">
      <a:spcBef>
        <a:spcPct val="0"/>
      </a:spcBef>
      <a:spcAft>
        <a:spcPct val="0"/>
      </a:spcAft>
      <a:defRPr b="1" kern="1200">
        <a:solidFill>
          <a:schemeClr val="tx1"/>
        </a:solidFill>
        <a:latin typeface="Arial" charset="0"/>
        <a:ea typeface="+mn-ea"/>
        <a:cs typeface="+mn-cs"/>
      </a:defRPr>
    </a:lvl5pPr>
    <a:lvl6pPr marL="2286000" algn="l" defTabSz="457200" rtl="0" eaLnBrk="1" latinLnBrk="0" hangingPunct="1">
      <a:defRPr b="1" kern="1200">
        <a:solidFill>
          <a:schemeClr val="tx1"/>
        </a:solidFill>
        <a:latin typeface="Arial" charset="0"/>
        <a:ea typeface="+mn-ea"/>
        <a:cs typeface="+mn-cs"/>
      </a:defRPr>
    </a:lvl6pPr>
    <a:lvl7pPr marL="2743200" algn="l" defTabSz="457200" rtl="0" eaLnBrk="1" latinLnBrk="0" hangingPunct="1">
      <a:defRPr b="1" kern="1200">
        <a:solidFill>
          <a:schemeClr val="tx1"/>
        </a:solidFill>
        <a:latin typeface="Arial" charset="0"/>
        <a:ea typeface="+mn-ea"/>
        <a:cs typeface="+mn-cs"/>
      </a:defRPr>
    </a:lvl7pPr>
    <a:lvl8pPr marL="3200400" algn="l" defTabSz="457200" rtl="0" eaLnBrk="1" latinLnBrk="0" hangingPunct="1">
      <a:defRPr b="1" kern="1200">
        <a:solidFill>
          <a:schemeClr val="tx1"/>
        </a:solidFill>
        <a:latin typeface="Arial" charset="0"/>
        <a:ea typeface="+mn-ea"/>
        <a:cs typeface="+mn-cs"/>
      </a:defRPr>
    </a:lvl8pPr>
    <a:lvl9pPr marL="3657600" algn="l" defTabSz="4572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7">
          <p15:clr>
            <a:srgbClr val="A4A3A4"/>
          </p15:clr>
        </p15:guide>
        <p15:guide id="2" pos="29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990099"/>
    <a:srgbClr val="996633"/>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632" autoAdjust="0"/>
    <p:restoredTop sz="84392" autoAdjust="0"/>
  </p:normalViewPr>
  <p:slideViewPr>
    <p:cSldViewPr>
      <p:cViewPr varScale="1">
        <p:scale>
          <a:sx n="94" d="100"/>
          <a:sy n="94" d="100"/>
        </p:scale>
        <p:origin x="978" y="96"/>
      </p:cViewPr>
      <p:guideLst>
        <p:guide orient="horz" pos="2160"/>
        <p:guide pos="2880"/>
      </p:guideLst>
    </p:cSldViewPr>
  </p:slideViewPr>
  <p:outlineViewPr>
    <p:cViewPr>
      <p:scale>
        <a:sx n="33" d="100"/>
        <a:sy n="33" d="100"/>
      </p:scale>
      <p:origin x="0" y="14922"/>
    </p:cViewPr>
  </p:outlineViewPr>
  <p:notesTextViewPr>
    <p:cViewPr>
      <p:scale>
        <a:sx n="100" d="100"/>
        <a:sy n="100" d="100"/>
      </p:scale>
      <p:origin x="0" y="0"/>
    </p:cViewPr>
  </p:notesTextViewPr>
  <p:sorterViewPr>
    <p:cViewPr>
      <p:scale>
        <a:sx n="66" d="100"/>
        <a:sy n="66" d="100"/>
      </p:scale>
      <p:origin x="0" y="-1086"/>
    </p:cViewPr>
  </p:sorterViewPr>
  <p:notesViewPr>
    <p:cSldViewPr snapToGrid="0" snapToObjects="1">
      <p:cViewPr varScale="1">
        <p:scale>
          <a:sx n="73" d="100"/>
          <a:sy n="73" d="100"/>
        </p:scale>
        <p:origin x="-1908" y="-96"/>
      </p:cViewPr>
      <p:guideLst>
        <p:guide orient="horz" pos="2207"/>
        <p:guide pos="292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562" cy="35090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0797" y="0"/>
            <a:ext cx="4025562" cy="350901"/>
          </a:xfrm>
          <a:prstGeom prst="rect">
            <a:avLst/>
          </a:prstGeom>
        </p:spPr>
        <p:txBody>
          <a:bodyPr vert="horz" lIns="91440" tIns="45720" rIns="91440" bIns="45720" rtlCol="0"/>
          <a:lstStyle>
            <a:lvl1pPr algn="r">
              <a:defRPr sz="1200"/>
            </a:lvl1pPr>
          </a:lstStyle>
          <a:p>
            <a:fld id="{45327132-E452-2841-93AE-29D8F3C2F86A}" type="datetimeFigureOut">
              <a:rPr lang="en-US" smtClean="0"/>
              <a:pPr/>
              <a:t>6/26/2016</a:t>
            </a:fld>
            <a:endParaRPr lang="en-US"/>
          </a:p>
        </p:txBody>
      </p:sp>
      <p:sp>
        <p:nvSpPr>
          <p:cNvPr id="4" name="Footer Placeholder 3"/>
          <p:cNvSpPr>
            <a:spLocks noGrp="1"/>
          </p:cNvSpPr>
          <p:nvPr>
            <p:ph type="ftr" sz="quarter" idx="2"/>
          </p:nvPr>
        </p:nvSpPr>
        <p:spPr>
          <a:xfrm>
            <a:off x="0" y="6655127"/>
            <a:ext cx="4025562" cy="350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0797" y="6655127"/>
            <a:ext cx="4025562" cy="350900"/>
          </a:xfrm>
          <a:prstGeom prst="rect">
            <a:avLst/>
          </a:prstGeom>
        </p:spPr>
        <p:txBody>
          <a:bodyPr vert="horz" lIns="91440" tIns="45720" rIns="91440" bIns="45720" rtlCol="0" anchor="b"/>
          <a:lstStyle>
            <a:lvl1pPr algn="r">
              <a:defRPr sz="1200"/>
            </a:lvl1pPr>
          </a:lstStyle>
          <a:p>
            <a:fld id="{6E1FC93C-3ACA-614B-A1A0-D4F13D5A4444}" type="slidenum">
              <a:rPr lang="en-US" smtClean="0"/>
              <a:pPr/>
              <a:t>‹#›</a:t>
            </a:fld>
            <a:endParaRPr lang="en-US"/>
          </a:p>
        </p:txBody>
      </p:sp>
    </p:spTree>
    <p:extLst>
      <p:ext uri="{BB962C8B-B14F-4D97-AF65-F5344CB8AC3E}">
        <p14:creationId xmlns:p14="http://schemas.microsoft.com/office/powerpoint/2010/main" val="2321816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4025562" cy="3509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vl1pPr>
          </a:lstStyle>
          <a:p>
            <a:endParaRPr lang="en-US"/>
          </a:p>
        </p:txBody>
      </p:sp>
      <p:sp>
        <p:nvSpPr>
          <p:cNvPr id="79875" name="Rectangle 3"/>
          <p:cNvSpPr>
            <a:spLocks noGrp="1" noChangeArrowheads="1"/>
          </p:cNvSpPr>
          <p:nvPr>
            <p:ph type="dt" idx="1"/>
          </p:nvPr>
        </p:nvSpPr>
        <p:spPr bwMode="auto">
          <a:xfrm>
            <a:off x="5260797" y="0"/>
            <a:ext cx="4025562" cy="3509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79876" name="Rectangle 4"/>
          <p:cNvSpPr>
            <a:spLocks noGrp="1" noRot="1" noChangeAspect="1" noChangeArrowheads="1" noTextEdit="1"/>
          </p:cNvSpPr>
          <p:nvPr>
            <p:ph type="sldImg" idx="2"/>
          </p:nvPr>
        </p:nvSpPr>
        <p:spPr bwMode="auto">
          <a:xfrm>
            <a:off x="2892425" y="525463"/>
            <a:ext cx="3503613" cy="2627312"/>
          </a:xfrm>
          <a:prstGeom prst="rect">
            <a:avLst/>
          </a:prstGeom>
          <a:noFill/>
          <a:ln w="9525">
            <a:solidFill>
              <a:srgbClr val="000000"/>
            </a:solidFill>
            <a:miter lim="800000"/>
            <a:headEnd/>
            <a:tailEnd/>
          </a:ln>
          <a:effectLst/>
        </p:spPr>
      </p:sp>
      <p:sp>
        <p:nvSpPr>
          <p:cNvPr id="79877" name="Rectangle 5"/>
          <p:cNvSpPr>
            <a:spLocks noGrp="1" noChangeArrowheads="1"/>
          </p:cNvSpPr>
          <p:nvPr>
            <p:ph type="body" sz="quarter" idx="3"/>
          </p:nvPr>
        </p:nvSpPr>
        <p:spPr bwMode="auto">
          <a:xfrm>
            <a:off x="928005" y="3328163"/>
            <a:ext cx="7432454" cy="31533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9878" name="Rectangle 6"/>
          <p:cNvSpPr>
            <a:spLocks noGrp="1" noChangeArrowheads="1"/>
          </p:cNvSpPr>
          <p:nvPr>
            <p:ph type="ftr" sz="quarter" idx="4"/>
          </p:nvPr>
        </p:nvSpPr>
        <p:spPr bwMode="auto">
          <a:xfrm>
            <a:off x="0" y="6655127"/>
            <a:ext cx="4025562" cy="350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vl1pPr>
          </a:lstStyle>
          <a:p>
            <a:endParaRPr lang="en-US"/>
          </a:p>
        </p:txBody>
      </p:sp>
      <p:sp>
        <p:nvSpPr>
          <p:cNvPr id="79879" name="Rectangle 7"/>
          <p:cNvSpPr>
            <a:spLocks noGrp="1" noChangeArrowheads="1"/>
          </p:cNvSpPr>
          <p:nvPr>
            <p:ph type="sldNum" sz="quarter" idx="5"/>
          </p:nvPr>
        </p:nvSpPr>
        <p:spPr bwMode="auto">
          <a:xfrm>
            <a:off x="5260797" y="6655127"/>
            <a:ext cx="4025562" cy="350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6459E7DA-0137-DB43-99CE-17BAD91BE397}" type="slidenum">
              <a:rPr lang="en-US"/>
              <a:pPr/>
              <a:t>‹#›</a:t>
            </a:fld>
            <a:endParaRPr lang="en-US"/>
          </a:p>
        </p:txBody>
      </p:sp>
    </p:spTree>
    <p:extLst>
      <p:ext uri="{BB962C8B-B14F-4D97-AF65-F5344CB8AC3E}">
        <p14:creationId xmlns:p14="http://schemas.microsoft.com/office/powerpoint/2010/main" val="23528583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a:t>
            </a:fld>
            <a:endParaRPr lang="en-US"/>
          </a:p>
        </p:txBody>
      </p:sp>
    </p:spTree>
    <p:extLst>
      <p:ext uri="{BB962C8B-B14F-4D97-AF65-F5344CB8AC3E}">
        <p14:creationId xmlns:p14="http://schemas.microsoft.com/office/powerpoint/2010/main" val="330393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DCB2C7-5C4E-E745-BE04-3DFEDD4E3CAA}" type="slidenum">
              <a:rPr lang="en-US"/>
              <a:pPr/>
              <a:t>2</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dirty="0" err="1" smtClean="0"/>
              <a:t>U.S.P.O.D</a:t>
            </a:r>
            <a:r>
              <a:rPr lang="en-US" dirty="0" smtClean="0"/>
              <a:t>. is US Post Office Department. PMG </a:t>
            </a:r>
            <a:r>
              <a:rPr lang="en-US" dirty="0"/>
              <a:t>John Wanamaker officially authorized the production of </a:t>
            </a:r>
            <a:r>
              <a:rPr lang="en-US" dirty="0" smtClean="0"/>
              <a:t>the </a:t>
            </a:r>
            <a:r>
              <a:rPr lang="en-US" dirty="0"/>
              <a:t>envelopes Order 156 Dec 5 1892</a:t>
            </a:r>
          </a:p>
        </p:txBody>
      </p:sp>
    </p:spTree>
    <p:extLst>
      <p:ext uri="{BB962C8B-B14F-4D97-AF65-F5344CB8AC3E}">
        <p14:creationId xmlns:p14="http://schemas.microsoft.com/office/powerpoint/2010/main" val="391547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D97E7-25AB-FE47-9981-6D86B9ED3E37}" type="slidenum">
              <a:rPr lang="en-US"/>
              <a:pPr/>
              <a:t>3</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dirty="0" smtClean="0"/>
              <a:t>Hand drawing of accepted design.</a:t>
            </a:r>
            <a:r>
              <a:rPr lang="en-US" baseline="0" dirty="0" smtClean="0"/>
              <a:t>  </a:t>
            </a:r>
            <a:r>
              <a:rPr lang="en-US" dirty="0" smtClean="0"/>
              <a:t>Henry </a:t>
            </a:r>
            <a:r>
              <a:rPr lang="en-US" dirty="0"/>
              <a:t>Mitchell also designed the 1876 Centennial Envelopes</a:t>
            </a:r>
          </a:p>
        </p:txBody>
      </p:sp>
    </p:spTree>
    <p:extLst>
      <p:ext uri="{BB962C8B-B14F-4D97-AF65-F5344CB8AC3E}">
        <p14:creationId xmlns:p14="http://schemas.microsoft.com/office/powerpoint/2010/main" val="3935129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stamp colors were similar to stamps of the same </a:t>
            </a:r>
            <a:r>
              <a:rPr lang="en-US" dirty="0" err="1" smtClean="0"/>
              <a:t>denomonation</a:t>
            </a:r>
            <a:endParaRPr lang="en-US" dirty="0"/>
          </a:p>
        </p:txBody>
      </p:sp>
      <p:sp>
        <p:nvSpPr>
          <p:cNvPr id="4" name="Slide Number Placeholder 3"/>
          <p:cNvSpPr>
            <a:spLocks noGrp="1"/>
          </p:cNvSpPr>
          <p:nvPr>
            <p:ph type="sldNum" sz="quarter" idx="10"/>
          </p:nvPr>
        </p:nvSpPr>
        <p:spPr/>
        <p:txBody>
          <a:bodyPr/>
          <a:lstStyle/>
          <a:p>
            <a:fld id="{6459E7DA-0137-DB43-99CE-17BAD91BE397}" type="slidenum">
              <a:rPr lang="en-US" smtClean="0"/>
              <a:pPr/>
              <a:t>4</a:t>
            </a:fld>
            <a:endParaRPr lang="en-US"/>
          </a:p>
        </p:txBody>
      </p:sp>
    </p:spTree>
    <p:extLst>
      <p:ext uri="{BB962C8B-B14F-4D97-AF65-F5344CB8AC3E}">
        <p14:creationId xmlns:p14="http://schemas.microsoft.com/office/powerpoint/2010/main" val="407590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E6C2F2-AA2B-EE4F-89A3-47D38B1AAB5E}" type="slidenum">
              <a:rPr lang="en-US"/>
              <a:pPr/>
              <a:t>5</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39737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11</a:t>
            </a:r>
            <a:r>
              <a:rPr lang="en-US" baseline="0" dirty="0" smtClean="0"/>
              <a:t> sizes are shown on this slide and the following 3 slides.  Note that, at this time the Post Office designated sizes by letters and name.  The numbers ahead of the letters are the United Postal Stationery Society sizes for the envelope.</a:t>
            </a:r>
            <a:endParaRPr lang="en-US" dirty="0"/>
          </a:p>
        </p:txBody>
      </p:sp>
      <p:sp>
        <p:nvSpPr>
          <p:cNvPr id="4" name="Slide Number Placeholder 3"/>
          <p:cNvSpPr>
            <a:spLocks noGrp="1"/>
          </p:cNvSpPr>
          <p:nvPr>
            <p:ph type="sldNum" sz="quarter" idx="10"/>
          </p:nvPr>
        </p:nvSpPr>
        <p:spPr/>
        <p:txBody>
          <a:bodyPr/>
          <a:lstStyle/>
          <a:p>
            <a:fld id="{6459E7DA-0137-DB43-99CE-17BAD91BE397}" type="slidenum">
              <a:rPr lang="en-US" smtClean="0"/>
              <a:pPr/>
              <a:t>6</a:t>
            </a:fld>
            <a:endParaRPr lang="en-US"/>
          </a:p>
        </p:txBody>
      </p:sp>
    </p:spTree>
    <p:extLst>
      <p:ext uri="{BB962C8B-B14F-4D97-AF65-F5344CB8AC3E}">
        <p14:creationId xmlns:p14="http://schemas.microsoft.com/office/powerpoint/2010/main" val="236912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7</a:t>
            </a:fld>
            <a:endParaRPr lang="en-US"/>
          </a:p>
        </p:txBody>
      </p:sp>
    </p:spTree>
    <p:extLst>
      <p:ext uri="{BB962C8B-B14F-4D97-AF65-F5344CB8AC3E}">
        <p14:creationId xmlns:p14="http://schemas.microsoft.com/office/powerpoint/2010/main" val="137980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8</a:t>
            </a:fld>
            <a:endParaRPr lang="en-US"/>
          </a:p>
        </p:txBody>
      </p:sp>
    </p:spTree>
    <p:extLst>
      <p:ext uri="{BB962C8B-B14F-4D97-AF65-F5344CB8AC3E}">
        <p14:creationId xmlns:p14="http://schemas.microsoft.com/office/powerpoint/2010/main" val="2454262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E687BC-7EB0-B942-B890-D4DF8F8D68C1}" type="slidenum">
              <a:rPr lang="en-US"/>
              <a:pPr/>
              <a:t>9</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r>
              <a:rPr lang="en-US" dirty="0" smtClean="0"/>
              <a:t>78</a:t>
            </a:r>
            <a:r>
              <a:rPr lang="en-US" baseline="0" dirty="0" smtClean="0"/>
              <a:t> different size time denomination combinations of envelopes.</a:t>
            </a:r>
          </a:p>
          <a:p>
            <a:r>
              <a:rPr lang="en-US" dirty="0" smtClean="0"/>
              <a:t>“Hartford Notes”, </a:t>
            </a:r>
            <a:r>
              <a:rPr lang="en-US" dirty="0" err="1" smtClean="0"/>
              <a:t>Mekeels</a:t>
            </a:r>
            <a:r>
              <a:rPr lang="en-US" dirty="0" smtClean="0"/>
              <a:t> Jan 12, 1893 page 23 “… Special Machinery is required for the manufacture of the new sizes and  as soon as this can be completed and placed in position, which will be in a couple of weeks, the works will be able to turn out ½ to ¾ of a million Columbian envelopes in a day in addition to the number of the old style …”</a:t>
            </a:r>
            <a:endParaRPr lang="en-US" dirty="0"/>
          </a:p>
        </p:txBody>
      </p:sp>
    </p:spTree>
    <p:extLst>
      <p:ext uri="{BB962C8B-B14F-4D97-AF65-F5344CB8AC3E}">
        <p14:creationId xmlns:p14="http://schemas.microsoft.com/office/powerpoint/2010/main" val="1609911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10</a:t>
            </a:fld>
            <a:endParaRPr lang="en-US"/>
          </a:p>
        </p:txBody>
      </p:sp>
    </p:spTree>
    <p:extLst>
      <p:ext uri="{BB962C8B-B14F-4D97-AF65-F5344CB8AC3E}">
        <p14:creationId xmlns:p14="http://schemas.microsoft.com/office/powerpoint/2010/main" val="4236609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11</a:t>
            </a:fld>
            <a:endParaRPr lang="en-US"/>
          </a:p>
        </p:txBody>
      </p:sp>
    </p:spTree>
    <p:extLst>
      <p:ext uri="{BB962C8B-B14F-4D97-AF65-F5344CB8AC3E}">
        <p14:creationId xmlns:p14="http://schemas.microsoft.com/office/powerpoint/2010/main" val="185793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1618A9-AAB2-AE49-9324-391B95C2DE40}" type="slidenum">
              <a:rPr lang="en-US"/>
              <a:pPr/>
              <a:t>12</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dirty="0" smtClean="0"/>
              <a:t>Normal envelopes</a:t>
            </a:r>
            <a:r>
              <a:rPr lang="en-US" baseline="0" dirty="0" smtClean="0"/>
              <a:t> has laid lines on diagonal from</a:t>
            </a:r>
            <a:r>
              <a:rPr lang="en-US" dirty="0" smtClean="0"/>
              <a:t> </a:t>
            </a:r>
            <a:r>
              <a:rPr lang="en-US" dirty="0"/>
              <a:t>lower left to upper </a:t>
            </a:r>
            <a:r>
              <a:rPr lang="en-US" dirty="0" smtClean="0"/>
              <a:t>right, </a:t>
            </a:r>
            <a:r>
              <a:rPr lang="en-US" dirty="0"/>
              <a:t>occasionally lower right to upper left</a:t>
            </a:r>
          </a:p>
        </p:txBody>
      </p:sp>
    </p:spTree>
    <p:extLst>
      <p:ext uri="{BB962C8B-B14F-4D97-AF65-F5344CB8AC3E}">
        <p14:creationId xmlns:p14="http://schemas.microsoft.com/office/powerpoint/2010/main" val="1958319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13</a:t>
            </a:fld>
            <a:endParaRPr lang="en-US"/>
          </a:p>
        </p:txBody>
      </p:sp>
    </p:spTree>
    <p:extLst>
      <p:ext uri="{BB962C8B-B14F-4D97-AF65-F5344CB8AC3E}">
        <p14:creationId xmlns:p14="http://schemas.microsoft.com/office/powerpoint/2010/main" val="3085122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14</a:t>
            </a:fld>
            <a:endParaRPr lang="en-US"/>
          </a:p>
        </p:txBody>
      </p:sp>
    </p:spTree>
    <p:extLst>
      <p:ext uri="{BB962C8B-B14F-4D97-AF65-F5344CB8AC3E}">
        <p14:creationId xmlns:p14="http://schemas.microsoft.com/office/powerpoint/2010/main" val="1968610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15</a:t>
            </a:fld>
            <a:endParaRPr lang="en-US"/>
          </a:p>
        </p:txBody>
      </p:sp>
    </p:spTree>
    <p:extLst>
      <p:ext uri="{BB962C8B-B14F-4D97-AF65-F5344CB8AC3E}">
        <p14:creationId xmlns:p14="http://schemas.microsoft.com/office/powerpoint/2010/main" val="1874799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16</a:t>
            </a:fld>
            <a:endParaRPr lang="en-US"/>
          </a:p>
        </p:txBody>
      </p:sp>
    </p:spTree>
    <p:extLst>
      <p:ext uri="{BB962C8B-B14F-4D97-AF65-F5344CB8AC3E}">
        <p14:creationId xmlns:p14="http://schemas.microsoft.com/office/powerpoint/2010/main" val="1257280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17</a:t>
            </a:fld>
            <a:endParaRPr lang="en-US"/>
          </a:p>
        </p:txBody>
      </p:sp>
    </p:spTree>
    <p:extLst>
      <p:ext uri="{BB962C8B-B14F-4D97-AF65-F5344CB8AC3E}">
        <p14:creationId xmlns:p14="http://schemas.microsoft.com/office/powerpoint/2010/main" val="2458481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Occurs when two precut</a:t>
            </a:r>
            <a:r>
              <a:rPr lang="en-US" baseline="0" dirty="0" smtClean="0"/>
              <a:t> envelope blanks were fed through press together; top blank received embossing and ink and bottom blank received embossing but no ink.</a:t>
            </a:r>
            <a:endParaRPr lang="en-US" dirty="0"/>
          </a:p>
        </p:txBody>
      </p:sp>
      <p:sp>
        <p:nvSpPr>
          <p:cNvPr id="4" name="Slide Number Placeholder 3"/>
          <p:cNvSpPr>
            <a:spLocks noGrp="1"/>
          </p:cNvSpPr>
          <p:nvPr>
            <p:ph type="sldNum" sz="quarter" idx="10"/>
          </p:nvPr>
        </p:nvSpPr>
        <p:spPr/>
        <p:txBody>
          <a:bodyPr/>
          <a:lstStyle/>
          <a:p>
            <a:fld id="{6459E7DA-0137-DB43-99CE-17BAD91BE397}" type="slidenum">
              <a:rPr lang="en-US" smtClean="0"/>
              <a:pPr/>
              <a:t>18</a:t>
            </a:fld>
            <a:endParaRPr lang="en-US"/>
          </a:p>
        </p:txBody>
      </p:sp>
    </p:spTree>
    <p:extLst>
      <p:ext uri="{BB962C8B-B14F-4D97-AF65-F5344CB8AC3E}">
        <p14:creationId xmlns:p14="http://schemas.microsoft.com/office/powerpoint/2010/main" val="2115478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Double impression of albino</a:t>
            </a:r>
            <a:endParaRPr lang="en-US" dirty="0"/>
          </a:p>
        </p:txBody>
      </p:sp>
      <p:sp>
        <p:nvSpPr>
          <p:cNvPr id="4" name="Slide Number Placeholder 3"/>
          <p:cNvSpPr>
            <a:spLocks noGrp="1"/>
          </p:cNvSpPr>
          <p:nvPr>
            <p:ph type="sldNum" sz="quarter" idx="10"/>
          </p:nvPr>
        </p:nvSpPr>
        <p:spPr/>
        <p:txBody>
          <a:bodyPr/>
          <a:lstStyle/>
          <a:p>
            <a:fld id="{6459E7DA-0137-DB43-99CE-17BAD91BE397}" type="slidenum">
              <a:rPr lang="en-US" smtClean="0"/>
              <a:pPr/>
              <a:t>19</a:t>
            </a:fld>
            <a:endParaRPr lang="en-US"/>
          </a:p>
        </p:txBody>
      </p:sp>
    </p:spTree>
    <p:extLst>
      <p:ext uri="{BB962C8B-B14F-4D97-AF65-F5344CB8AC3E}">
        <p14:creationId xmlns:p14="http://schemas.microsoft.com/office/powerpoint/2010/main" val="1760587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Envelope</a:t>
            </a:r>
            <a:r>
              <a:rPr lang="en-US" baseline="0" dirty="0" smtClean="0"/>
              <a:t> embossed and printed with another sheet of paper covering part of the indicia.</a:t>
            </a:r>
            <a:endParaRPr lang="en-US" dirty="0"/>
          </a:p>
        </p:txBody>
      </p:sp>
      <p:sp>
        <p:nvSpPr>
          <p:cNvPr id="4" name="Slide Number Placeholder 3"/>
          <p:cNvSpPr>
            <a:spLocks noGrp="1"/>
          </p:cNvSpPr>
          <p:nvPr>
            <p:ph type="sldNum" sz="quarter" idx="10"/>
          </p:nvPr>
        </p:nvSpPr>
        <p:spPr/>
        <p:txBody>
          <a:bodyPr/>
          <a:lstStyle/>
          <a:p>
            <a:fld id="{6459E7DA-0137-DB43-99CE-17BAD91BE397}" type="slidenum">
              <a:rPr lang="en-US" smtClean="0"/>
              <a:pPr/>
              <a:t>20</a:t>
            </a:fld>
            <a:endParaRPr lang="en-US"/>
          </a:p>
        </p:txBody>
      </p:sp>
    </p:spTree>
    <p:extLst>
      <p:ext uri="{BB962C8B-B14F-4D97-AF65-F5344CB8AC3E}">
        <p14:creationId xmlns:p14="http://schemas.microsoft.com/office/powerpoint/2010/main" val="2993244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21</a:t>
            </a:fld>
            <a:endParaRPr lang="en-US"/>
          </a:p>
        </p:txBody>
      </p:sp>
    </p:spTree>
    <p:extLst>
      <p:ext uri="{BB962C8B-B14F-4D97-AF65-F5344CB8AC3E}">
        <p14:creationId xmlns:p14="http://schemas.microsoft.com/office/powerpoint/2010/main" val="1117610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22</a:t>
            </a:fld>
            <a:endParaRPr lang="en-US"/>
          </a:p>
        </p:txBody>
      </p:sp>
    </p:spTree>
    <p:extLst>
      <p:ext uri="{BB962C8B-B14F-4D97-AF65-F5344CB8AC3E}">
        <p14:creationId xmlns:p14="http://schemas.microsoft.com/office/powerpoint/2010/main" val="3964411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23</a:t>
            </a:fld>
            <a:endParaRPr lang="en-US"/>
          </a:p>
        </p:txBody>
      </p:sp>
    </p:spTree>
    <p:extLst>
      <p:ext uri="{BB962C8B-B14F-4D97-AF65-F5344CB8AC3E}">
        <p14:creationId xmlns:p14="http://schemas.microsoft.com/office/powerpoint/2010/main" val="3453437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24</a:t>
            </a:fld>
            <a:endParaRPr lang="en-US"/>
          </a:p>
        </p:txBody>
      </p:sp>
    </p:spTree>
    <p:extLst>
      <p:ext uri="{BB962C8B-B14F-4D97-AF65-F5344CB8AC3E}">
        <p14:creationId xmlns:p14="http://schemas.microsoft.com/office/powerpoint/2010/main" val="1659855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59E7DA-0137-DB43-99CE-17BAD91BE397}" type="slidenum">
              <a:rPr lang="en-US" smtClean="0"/>
              <a:pPr/>
              <a:t>25</a:t>
            </a:fld>
            <a:endParaRPr lang="en-US"/>
          </a:p>
        </p:txBody>
      </p:sp>
    </p:spTree>
    <p:extLst>
      <p:ext uri="{BB962C8B-B14F-4D97-AF65-F5344CB8AC3E}">
        <p14:creationId xmlns:p14="http://schemas.microsoft.com/office/powerpoint/2010/main" val="3932500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7E731-9E10-9E4A-8C4D-1D7607A45DAA}" type="slidenum">
              <a:rPr lang="en-US"/>
              <a:pPr/>
              <a:t>26</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r>
              <a:rPr lang="en-US" b="1" i="1"/>
              <a:t>Double human error</a:t>
            </a:r>
          </a:p>
        </p:txBody>
      </p:sp>
    </p:spTree>
    <p:extLst>
      <p:ext uri="{BB962C8B-B14F-4D97-AF65-F5344CB8AC3E}">
        <p14:creationId xmlns:p14="http://schemas.microsoft.com/office/powerpoint/2010/main" val="194264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C50F0252-9AFA-8546-93EA-E6D1D8A0992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6CDE2-44A2-6D45-93C2-3AA1E611E9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A49AE2F7-9901-2342-9143-60956EB3BC9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B20528-F365-AA4A-9C23-98FFC7C5E11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E2F7-9901-2342-9143-60956EB3BC9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721931-74DD-5642-8829-24070DB06B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38B90-EA4D-9448-9520-5830539FD5C9}"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AAC93A-C270-E447-A67F-EEEF142CC27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5E610F-D55C-FD49-BC2C-40CA394E4B3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2D768-A5DB-774A-BD00-38E36F91A186}"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71C3A-F25C-544D-958F-B45CE10FAEA1}"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E2F7-9901-2342-9143-60956EB3BC96}"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833B82-86C9-BF41-9B53-5A6D4014AEA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63E23-FCD0-3440-B110-CF76F71F33FD}"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lvl1pPr>
          </a:lstStyle>
          <a:p>
            <a:fld id="{F4DB3C63-4EA3-E14E-AF12-66A3F09BB1D8}"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lvl1pPr>
          </a:lstStyle>
          <a:p>
            <a:fld id="{09A851CA-8D5B-4642-8FF1-650DC2B5768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8.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7.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6.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A49AE2F7-9901-2342-9143-60956EB3BC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4" r:id="rId21"/>
    <p:sldLayoutId id="2147483795" r:id="rId22"/>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4"/>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5"/>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6"/>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6"/>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6"/>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0" y="457200"/>
            <a:ext cx="9144000" cy="2667000"/>
          </a:xfrm>
          <a:prstGeom prst="rect">
            <a:avLst/>
          </a:prstGeom>
        </p:spPr>
        <p:txBody>
          <a:bodyPr vert="horz" lIns="45720" tIns="0" rIns="45720" bIns="0" rtlCol="0" anchor="b" anchorCtr="0">
            <a:normAutofit/>
          </a:bodyPr>
          <a:lstStyle/>
          <a:p>
            <a:pPr lvl="0" fontAlgn="auto">
              <a:lnSpc>
                <a:spcPct val="150000"/>
              </a:lnSpc>
              <a:spcAft>
                <a:spcPts val="0"/>
              </a:spcAft>
              <a:defRPr/>
            </a:pPr>
            <a:r>
              <a:rPr lang="en-US" sz="4400" dirty="0" smtClean="0">
                <a:latin typeface="Times New Roman" panose="02020603050405020304" pitchFamily="18" charset="0"/>
                <a:ea typeface="+mj-ea"/>
                <a:cs typeface="Times New Roman" panose="02020603050405020304" pitchFamily="18" charset="0"/>
              </a:rPr>
              <a:t>The COLUMBIAN </a:t>
            </a:r>
            <a:r>
              <a:rPr kumimoji="0" lang="en-US" sz="44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ENVELOPES </a:t>
            </a:r>
            <a:br>
              <a:rPr kumimoji="0" lang="en-US" sz="44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r>
              <a:rPr kumimoji="0" lang="en-US" sz="44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of 1893    </a:t>
            </a:r>
            <a:endParaRPr kumimoji="0" lang="en-US" sz="20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p:txBody>
      </p:sp>
      <p:sp>
        <p:nvSpPr>
          <p:cNvPr id="6" name="Rectangle 5"/>
          <p:cNvSpPr txBox="1">
            <a:spLocks noChangeArrowheads="1"/>
          </p:cNvSpPr>
          <p:nvPr/>
        </p:nvSpPr>
        <p:spPr>
          <a:xfrm>
            <a:off x="5448300" y="3908756"/>
            <a:ext cx="3238500" cy="1174088"/>
          </a:xfrm>
          <a:prstGeom prst="rect">
            <a:avLst/>
          </a:prstGeom>
        </p:spPr>
        <p:txBody>
          <a:bodyPr vert="horz" lIns="91440" tIns="0" rIns="45720" bIns="0" rtlCol="0">
            <a:normAutofit/>
          </a:bodyPr>
          <a:lstStyle/>
          <a:p>
            <a:pPr marL="0" marR="0" lvl="0" indent="0" algn="r" defTabSz="914400" rtl="0" eaLnBrk="1" fontAlgn="auto" latinLnBrk="0" hangingPunct="1">
              <a:lnSpc>
                <a:spcPts val="2600"/>
              </a:lnSpc>
              <a:spcBef>
                <a:spcPts val="0"/>
              </a:spcBef>
              <a:spcAft>
                <a:spcPts val="0"/>
              </a:spcAft>
              <a:buClrTx/>
              <a:buSzPct val="90000"/>
              <a:buFontTx/>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
            </a:r>
            <a:br>
              <a:rPr kumimoji="0" lang="en-US" sz="2400" b="1" i="0" u="none" strike="noStrike" kern="1200" cap="none" spc="0" normalizeH="0" baseline="0" noProof="0" dirty="0" smtClean="0">
                <a:ln>
                  <a:noFill/>
                </a:ln>
                <a:solidFill>
                  <a:schemeClr val="tx1"/>
                </a:solidFill>
                <a:effectLst/>
                <a:uLnTx/>
                <a:uFillTx/>
                <a:latin typeface="+mn-lt"/>
                <a:ea typeface="+mn-ea"/>
                <a:cs typeface="+mn-cs"/>
              </a:rPr>
            </a:br>
            <a:r>
              <a:rPr kumimoji="0" lang="en-US" sz="2000" b="1" i="0" u="none" strike="noStrike" kern="1200" cap="none" spc="0" normalizeH="0" baseline="0" noProof="0" dirty="0" smtClean="0">
                <a:ln>
                  <a:noFill/>
                </a:ln>
                <a:solidFill>
                  <a:schemeClr val="tx1"/>
                </a:solidFill>
                <a:effectLst/>
                <a:uLnTx/>
                <a:uFillTx/>
                <a:latin typeface="+mn-lt"/>
                <a:ea typeface="+mn-ea"/>
                <a:cs typeface="+mn-cs"/>
              </a:rPr>
              <a:t>Marvin &amp; Judith Platt</a:t>
            </a:r>
          </a:p>
          <a:p>
            <a:pPr marL="0" marR="0" lvl="0" indent="0" algn="r" defTabSz="914400" rtl="0" eaLnBrk="1" fontAlgn="auto" latinLnBrk="0" hangingPunct="1">
              <a:lnSpc>
                <a:spcPts val="2600"/>
              </a:lnSpc>
              <a:spcBef>
                <a:spcPts val="0"/>
              </a:spcBef>
              <a:spcAft>
                <a:spcPts val="0"/>
              </a:spcAft>
              <a:buClrTx/>
              <a:buSzPct val="90000"/>
              <a:buFontTx/>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marvinplatt@yahoo.com</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4764546"/>
            <a:ext cx="2377440" cy="1208260"/>
          </a:xfrm>
          <a:prstGeom prst="rect">
            <a:avLst/>
          </a:prstGeom>
        </p:spPr>
      </p:pic>
      <p:sp>
        <p:nvSpPr>
          <p:cNvPr id="4" name="TextBox 3"/>
          <p:cNvSpPr txBox="1"/>
          <p:nvPr/>
        </p:nvSpPr>
        <p:spPr>
          <a:xfrm>
            <a:off x="152400" y="6052848"/>
            <a:ext cx="4211409" cy="369332"/>
          </a:xfrm>
          <a:prstGeom prst="rect">
            <a:avLst/>
          </a:prstGeom>
          <a:noFill/>
        </p:spPr>
        <p:txBody>
          <a:bodyPr wrap="none" rtlCol="0">
            <a:spAutoFit/>
          </a:bodyPr>
          <a:lstStyle/>
          <a:p>
            <a:r>
              <a:rPr lang="en-US" dirty="0" smtClean="0">
                <a:solidFill>
                  <a:srgbClr val="002060"/>
                </a:solidFill>
              </a:rPr>
              <a:t>The United Postal Stationery Society</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152400" y="1219200"/>
            <a:ext cx="8763000" cy="4876800"/>
          </a:xfrm>
        </p:spPr>
        <p:txBody>
          <a:bodyPr>
            <a:noAutofit/>
          </a:bodyPr>
          <a:lstStyle/>
          <a:p>
            <a:pPr marL="522287" lvl="1" indent="-342900">
              <a:spcAft>
                <a:spcPts val="1200"/>
              </a:spcAft>
              <a:buSzPct val="100000"/>
              <a:buFont typeface="Wingdings" pitchFamily="2" charset="2"/>
              <a:buChar char="v"/>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U.S.P.O.D. recognized the WORLD’S COLUMBIAN EXPOSITION, Chicago, Illinois, May 1 through October 30 1893 by issuing our first commemorative stamps and </a:t>
            </a:r>
            <a:r>
              <a:rPr lang="en-US" sz="2400" dirty="0" smtClean="0">
                <a:latin typeface="Times New Roman" panose="02020603050405020304" pitchFamily="18" charset="0"/>
                <a:cs typeface="Times New Roman" panose="02020603050405020304" pitchFamily="18" charset="0"/>
              </a:rPr>
              <a:t>commemorative </a:t>
            </a:r>
            <a:r>
              <a:rPr lang="en-US" sz="2400" dirty="0">
                <a:latin typeface="Times New Roman" panose="02020603050405020304" pitchFamily="18" charset="0"/>
                <a:cs typeface="Times New Roman" panose="02020603050405020304" pitchFamily="18" charset="0"/>
              </a:rPr>
              <a:t>envelopes.</a:t>
            </a:r>
            <a:r>
              <a:rPr lang="en-US" sz="2400" dirty="0" smtClean="0">
                <a:latin typeface="Times New Roman" panose="02020603050405020304" pitchFamily="18" charset="0"/>
                <a:cs typeface="Times New Roman" panose="02020603050405020304" pitchFamily="18" charset="0"/>
              </a:rPr>
              <a:t> </a:t>
            </a:r>
          </a:p>
          <a:p>
            <a:pPr marL="522287" lvl="1" indent="-342900">
              <a:spcAft>
                <a:spcPts val="1200"/>
              </a:spcAft>
              <a:buSzPct val="100000"/>
              <a:buFont typeface="Wingdings" pitchFamily="2" charset="2"/>
              <a:buChar char="v"/>
            </a:pPr>
            <a:r>
              <a:rPr lang="en-US" sz="2400" dirty="0" smtClean="0">
                <a:latin typeface="Times New Roman" panose="02020603050405020304" pitchFamily="18" charset="0"/>
                <a:cs typeface="Times New Roman" panose="02020603050405020304" pitchFamily="18" charset="0"/>
              </a:rPr>
              <a:t>The envelope contract awarded </a:t>
            </a:r>
            <a:r>
              <a:rPr lang="en-US" sz="2400" dirty="0">
                <a:latin typeface="Times New Roman" panose="02020603050405020304" pitchFamily="18" charset="0"/>
                <a:cs typeface="Times New Roman" panose="02020603050405020304" pitchFamily="18" charset="0"/>
              </a:rPr>
              <a:t>to the Plimpton and Morgan </a:t>
            </a:r>
            <a:r>
              <a:rPr lang="en-US" sz="2400" dirty="0" smtClean="0">
                <a:latin typeface="Times New Roman" panose="02020603050405020304" pitchFamily="18" charset="0"/>
                <a:cs typeface="Times New Roman" panose="02020603050405020304" pitchFamily="18" charset="0"/>
              </a:rPr>
              <a:t>Envelope Company.</a:t>
            </a:r>
          </a:p>
          <a:p>
            <a:pPr marL="522287" lvl="1" indent="-342900">
              <a:spcBef>
                <a:spcPts val="0"/>
              </a:spcBef>
              <a:buSzPct val="100000"/>
              <a:buFont typeface="Wingdings" pitchFamily="2" charset="2"/>
              <a:buChar char="v"/>
            </a:pPr>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total of 107,632,218 </a:t>
            </a:r>
            <a:r>
              <a:rPr lang="en-US" sz="2400" dirty="0" smtClean="0">
                <a:latin typeface="Times New Roman" panose="02020603050405020304" pitchFamily="18" charset="0"/>
                <a:cs typeface="Times New Roman" panose="02020603050405020304" pitchFamily="18" charset="0"/>
              </a:rPr>
              <a:t>envelopes were produced</a:t>
            </a:r>
          </a:p>
          <a:p>
            <a:pPr marL="863600" lvl="2" indent="-342900">
              <a:spcBef>
                <a:spcPts val="0"/>
              </a:spcBef>
              <a:buSzPct val="100000"/>
              <a:buFont typeface="Wingdings" pitchFamily="2" charset="2"/>
              <a:buChar char="v"/>
            </a:pPr>
            <a:r>
              <a:rPr lang="en-US" sz="2200" dirty="0">
                <a:latin typeface="Times New Roman" panose="02020603050405020304" pitchFamily="18" charset="0"/>
                <a:cs typeface="Times New Roman" panose="02020603050405020304" pitchFamily="18" charset="0"/>
              </a:rPr>
              <a:t>in four denominations and four colors: </a:t>
            </a:r>
            <a:r>
              <a:rPr lang="en-US" sz="2200" i="1" dirty="0">
                <a:latin typeface="Times New Roman" panose="02020603050405020304" pitchFamily="18" charset="0"/>
                <a:cs typeface="Times New Roman" panose="02020603050405020304" pitchFamily="18" charset="0"/>
              </a:rPr>
              <a:t>one cent </a:t>
            </a:r>
            <a:r>
              <a:rPr lang="en-US" sz="2200" i="1" dirty="0">
                <a:solidFill>
                  <a:srgbClr val="0000FF"/>
                </a:solidFill>
                <a:latin typeface="Times New Roman" panose="02020603050405020304" pitchFamily="18" charset="0"/>
                <a:cs typeface="Times New Roman" panose="02020603050405020304" pitchFamily="18" charset="0"/>
              </a:rPr>
              <a:t>blue</a:t>
            </a:r>
            <a:r>
              <a:rPr lang="en-US" sz="2200" i="1" dirty="0">
                <a:latin typeface="Times New Roman" panose="02020603050405020304" pitchFamily="18" charset="0"/>
                <a:cs typeface="Times New Roman" panose="02020603050405020304" pitchFamily="18" charset="0"/>
              </a:rPr>
              <a:t>, two cents </a:t>
            </a:r>
            <a:r>
              <a:rPr lang="en-US" sz="2200" i="1" dirty="0">
                <a:solidFill>
                  <a:srgbClr val="990099"/>
                </a:solidFill>
                <a:latin typeface="Times New Roman" panose="02020603050405020304" pitchFamily="18" charset="0"/>
                <a:cs typeface="Times New Roman" panose="02020603050405020304" pitchFamily="18" charset="0"/>
              </a:rPr>
              <a:t>violet</a:t>
            </a:r>
            <a:r>
              <a:rPr lang="en-US" sz="2200" i="1" dirty="0">
                <a:latin typeface="Times New Roman" panose="02020603050405020304" pitchFamily="18" charset="0"/>
                <a:cs typeface="Times New Roman" panose="02020603050405020304" pitchFamily="18" charset="0"/>
              </a:rPr>
              <a:t>, five cents </a:t>
            </a:r>
            <a:r>
              <a:rPr lang="en-US" sz="2200" i="1" dirty="0">
                <a:solidFill>
                  <a:srgbClr val="996633"/>
                </a:solidFill>
                <a:latin typeface="Times New Roman" panose="02020603050405020304" pitchFamily="18" charset="0"/>
                <a:cs typeface="Times New Roman" panose="02020603050405020304" pitchFamily="18" charset="0"/>
              </a:rPr>
              <a:t>brown</a:t>
            </a:r>
            <a:r>
              <a:rPr lang="en-US" sz="2200" i="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and</a:t>
            </a:r>
            <a:r>
              <a:rPr lang="en-US" sz="2200" i="1" dirty="0">
                <a:latin typeface="Times New Roman" panose="02020603050405020304" pitchFamily="18" charset="0"/>
                <a:cs typeface="Times New Roman" panose="02020603050405020304" pitchFamily="18" charset="0"/>
              </a:rPr>
              <a:t> ten cents </a:t>
            </a:r>
            <a:r>
              <a:rPr lang="en-US" sz="2200" i="1" dirty="0">
                <a:solidFill>
                  <a:schemeClr val="bg2">
                    <a:lumMod val="50000"/>
                  </a:schemeClr>
                </a:solidFill>
                <a:latin typeface="Times New Roman" panose="02020603050405020304" pitchFamily="18" charset="0"/>
                <a:cs typeface="Times New Roman" panose="02020603050405020304" pitchFamily="18" charset="0"/>
              </a:rPr>
              <a:t>slate</a:t>
            </a:r>
            <a:r>
              <a:rPr lang="en-US" sz="2200" i="1" dirty="0">
                <a:latin typeface="Times New Roman" panose="02020603050405020304" pitchFamily="18" charset="0"/>
                <a:cs typeface="Times New Roman" panose="02020603050405020304" pitchFamily="18" charset="0"/>
              </a:rPr>
              <a:t>; </a:t>
            </a:r>
            <a:endParaRPr lang="en-US" sz="2200" dirty="0" smtClean="0">
              <a:latin typeface="Times New Roman" panose="02020603050405020304" pitchFamily="18" charset="0"/>
              <a:cs typeface="Times New Roman" panose="02020603050405020304" pitchFamily="18" charset="0"/>
            </a:endParaRPr>
          </a:p>
          <a:p>
            <a:pPr marL="863600" lvl="2" indent="-342900">
              <a:spcBef>
                <a:spcPts val="0"/>
              </a:spcBef>
              <a:buSzPct val="100000"/>
              <a:buFont typeface="Wingdings" pitchFamily="2" charset="2"/>
              <a:buChar char="v"/>
            </a:pPr>
            <a:r>
              <a:rPr lang="en-US" sz="2200" dirty="0" smtClean="0">
                <a:latin typeface="Times New Roman" panose="02020603050405020304" pitchFamily="18" charset="0"/>
                <a:cs typeface="Times New Roman" panose="02020603050405020304" pitchFamily="18" charset="0"/>
              </a:rPr>
              <a:t>by </a:t>
            </a:r>
            <a:r>
              <a:rPr lang="en-US" sz="2200" dirty="0">
                <a:latin typeface="Times New Roman" panose="02020603050405020304" pitchFamily="18" charset="0"/>
                <a:cs typeface="Times New Roman" panose="02020603050405020304" pitchFamily="18" charset="0"/>
              </a:rPr>
              <a:t>four dies: </a:t>
            </a:r>
            <a:r>
              <a:rPr lang="en-US" sz="2200" i="1" dirty="0">
                <a:latin typeface="Times New Roman" panose="02020603050405020304" pitchFamily="18" charset="0"/>
                <a:cs typeface="Times New Roman" panose="02020603050405020304" pitchFamily="18" charset="0"/>
              </a:rPr>
              <a:t>94, 95, 96, </a:t>
            </a:r>
            <a:r>
              <a:rPr lang="en-US" sz="2200" i="1" dirty="0" smtClean="0">
                <a:latin typeface="Times New Roman" panose="02020603050405020304" pitchFamily="18" charset="0"/>
                <a:cs typeface="Times New Roman" panose="02020603050405020304" pitchFamily="18" charset="0"/>
              </a:rPr>
              <a:t>97 with</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four die</a:t>
            </a:r>
            <a:r>
              <a:rPr lang="en-US" sz="2200" i="1" dirty="0">
                <a:latin typeface="Times New Roman" panose="02020603050405020304" pitchFamily="18" charset="0"/>
                <a:cs typeface="Times New Roman" panose="02020603050405020304" pitchFamily="18" charset="0"/>
              </a:rPr>
              <a:t> varieties</a:t>
            </a:r>
            <a:r>
              <a:rPr lang="en-US" sz="2200" dirty="0">
                <a:latin typeface="Times New Roman" panose="02020603050405020304" pitchFamily="18" charset="0"/>
                <a:cs typeface="Times New Roman" panose="02020603050405020304" pitchFamily="18" charset="0"/>
              </a:rPr>
              <a:t>: </a:t>
            </a:r>
            <a:r>
              <a:rPr lang="en-US" sz="2200" i="1" dirty="0">
                <a:latin typeface="Times New Roman" panose="02020603050405020304" pitchFamily="18" charset="0"/>
                <a:cs typeface="Times New Roman" panose="02020603050405020304" pitchFamily="18" charset="0"/>
              </a:rPr>
              <a:t>A</a:t>
            </a:r>
            <a:r>
              <a:rPr lang="en-US" sz="2200" i="1" dirty="0" smtClean="0">
                <a:latin typeface="Times New Roman" panose="02020603050405020304" pitchFamily="18" charset="0"/>
                <a:cs typeface="Times New Roman" panose="02020603050405020304" pitchFamily="18" charset="0"/>
              </a:rPr>
              <a:t>, B, C, D</a:t>
            </a:r>
            <a:r>
              <a:rPr lang="en-US" sz="2200" dirty="0" smtClean="0">
                <a:latin typeface="Times New Roman" panose="02020603050405020304" pitchFamily="18" charset="0"/>
                <a:cs typeface="Times New Roman" panose="02020603050405020304" pitchFamily="18" charset="0"/>
              </a:rPr>
              <a:t>; and </a:t>
            </a:r>
            <a:r>
              <a:rPr lang="en-US" sz="2200" dirty="0">
                <a:latin typeface="Times New Roman" panose="02020603050405020304" pitchFamily="18" charset="0"/>
                <a:cs typeface="Times New Roman" panose="02020603050405020304" pitchFamily="18" charset="0"/>
              </a:rPr>
              <a:t>thirty-one working dies</a:t>
            </a:r>
          </a:p>
          <a:p>
            <a:pPr marL="863600" lvl="2" indent="-342900">
              <a:spcBef>
                <a:spcPts val="0"/>
              </a:spcBef>
              <a:buSzPct val="100000"/>
              <a:buFont typeface="Wingdings" pitchFamily="2" charset="2"/>
              <a:buChar char="v"/>
            </a:pPr>
            <a:r>
              <a:rPr lang="en-US" sz="2200" dirty="0" smtClean="0">
                <a:latin typeface="Times New Roman" panose="02020603050405020304" pitchFamily="18" charset="0"/>
                <a:cs typeface="Times New Roman" panose="02020603050405020304" pitchFamily="18" charset="0"/>
              </a:rPr>
              <a:t>eight </a:t>
            </a:r>
            <a:r>
              <a:rPr lang="en-US" sz="2200" dirty="0">
                <a:latin typeface="Times New Roman" panose="02020603050405020304" pitchFamily="18" charset="0"/>
                <a:cs typeface="Times New Roman" panose="02020603050405020304" pitchFamily="18" charset="0"/>
              </a:rPr>
              <a:t>envelope sizes: </a:t>
            </a:r>
            <a:r>
              <a:rPr lang="en-US" sz="2200" dirty="0" smtClean="0">
                <a:latin typeface="Times New Roman" panose="02020603050405020304" pitchFamily="18" charset="0"/>
                <a:cs typeface="Times New Roman" panose="02020603050405020304" pitchFamily="18" charset="0"/>
              </a:rPr>
              <a:t>A, G, H, I, N, P, Q, R</a:t>
            </a:r>
            <a:endParaRPr lang="en-US" sz="2200" dirty="0">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nvSpPr>
        <p:spPr>
          <a:xfrm>
            <a:off x="457200" y="28575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n-US" dirty="0"/>
          </a:p>
        </p:txBody>
      </p:sp>
      <p:sp>
        <p:nvSpPr>
          <p:cNvPr id="5" name="Rectangle 22"/>
          <p:cNvSpPr>
            <a:spLocks noGrp="1" noChangeArrowheads="1"/>
          </p:cNvSpPr>
          <p:nvPr>
            <p:ph type="title"/>
          </p:nvPr>
        </p:nvSpPr>
        <p:spPr>
          <a:xfrm>
            <a:off x="0" y="81643"/>
            <a:ext cx="9144000" cy="1143000"/>
          </a:xfrm>
        </p:spPr>
        <p:txBody>
          <a:bodyPr/>
          <a:lstStyle/>
          <a:p>
            <a:r>
              <a:rPr lang="en-US" sz="3600" dirty="0" smtClean="0">
                <a:latin typeface="Times New Roman" panose="02020603050405020304" pitchFamily="18" charset="0"/>
                <a:cs typeface="Times New Roman" panose="02020603050405020304" pitchFamily="18" charset="0"/>
              </a:rPr>
              <a:t>The 1893 Columbian Envelopes</a:t>
            </a:r>
            <a:endParaRPr lang="en-US" sz="3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248070" y="6123214"/>
            <a:ext cx="6800260" cy="461665"/>
          </a:xfrm>
          <a:prstGeom prst="rect">
            <a:avLst/>
          </a:prstGeom>
          <a:noFill/>
        </p:spPr>
        <p:txBody>
          <a:bodyPr wrap="none" rtlCol="0">
            <a:spAutoFit/>
          </a:bodyPr>
          <a:lstStyle/>
          <a:p>
            <a:r>
              <a:rPr lang="en-US" sz="2400" dirty="0"/>
              <a:t>to create 78 different envelope combinations.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fig18"/>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8166" b="6661"/>
          <a:stretch/>
        </p:blipFill>
        <p:spPr bwMode="auto">
          <a:xfrm>
            <a:off x="4419600" y="685799"/>
            <a:ext cx="4168775" cy="5562601"/>
          </a:xfrm>
          <a:prstGeom prst="rect">
            <a:avLst/>
          </a:prstGeom>
          <a:noFill/>
        </p:spPr>
      </p:pic>
      <p:sp>
        <p:nvSpPr>
          <p:cNvPr id="5127" name="Text Box 7"/>
          <p:cNvSpPr txBox="1">
            <a:spLocks noChangeArrowheads="1"/>
          </p:cNvSpPr>
          <p:nvPr/>
        </p:nvSpPr>
        <p:spPr bwMode="auto">
          <a:xfrm>
            <a:off x="304800" y="304800"/>
            <a:ext cx="8534400" cy="304800"/>
          </a:xfrm>
          <a:prstGeom prst="rect">
            <a:avLst/>
          </a:prstGeom>
          <a:noFill/>
          <a:ln w="9525">
            <a:noFill/>
            <a:miter lim="800000"/>
            <a:headEnd/>
            <a:tailEnd/>
          </a:ln>
          <a:effectLst/>
        </p:spPr>
        <p:txBody>
          <a:bodyPr>
            <a:prstTxWarp prst="textNoShape">
              <a:avLst/>
            </a:prstTxWarp>
            <a:spAutoFit/>
          </a:bodyPr>
          <a:lstStyle/>
          <a:p>
            <a:pPr algn="l">
              <a:spcBef>
                <a:spcPct val="50000"/>
              </a:spcBef>
            </a:pPr>
            <a:endParaRPr lang="en-US" sz="1400" b="0"/>
          </a:p>
        </p:txBody>
      </p:sp>
      <p:sp>
        <p:nvSpPr>
          <p:cNvPr id="2" name="TextBox 1"/>
          <p:cNvSpPr txBox="1"/>
          <p:nvPr/>
        </p:nvSpPr>
        <p:spPr>
          <a:xfrm>
            <a:off x="252095" y="1371600"/>
            <a:ext cx="4038600" cy="1631216"/>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The Design</a:t>
            </a:r>
          </a:p>
          <a:p>
            <a:r>
              <a:rPr lang="en-US" dirty="0" smtClean="0">
                <a:latin typeface="Times New Roman" panose="02020603050405020304" pitchFamily="18" charset="0"/>
                <a:cs typeface="Times New Roman" panose="02020603050405020304" pitchFamily="18" charset="0"/>
              </a:rPr>
              <a:t>Hand drawings of essays by</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Henry </a:t>
            </a:r>
            <a:r>
              <a:rPr lang="en-US" dirty="0">
                <a:latin typeface="Times New Roman" panose="02020603050405020304" pitchFamily="18" charset="0"/>
                <a:cs typeface="Times New Roman" panose="02020603050405020304" pitchFamily="18" charset="0"/>
              </a:rPr>
              <a:t>Michel</a:t>
            </a:r>
          </a:p>
          <a:p>
            <a:r>
              <a:rPr lang="en-US" dirty="0" smtClean="0">
                <a:latin typeface="Times New Roman" panose="02020603050405020304" pitchFamily="18" charset="0"/>
                <a:cs typeface="Times New Roman" panose="02020603050405020304" pitchFamily="18" charset="0"/>
              </a:rPr>
              <a:t> and of accepted design signed by Postmaster General (</a:t>
            </a:r>
            <a:r>
              <a:rPr lang="en-US" dirty="0" err="1" smtClean="0">
                <a:latin typeface="Times New Roman" panose="02020603050405020304" pitchFamily="18" charset="0"/>
                <a:cs typeface="Times New Roman" panose="02020603050405020304" pitchFamily="18" charset="0"/>
              </a:rPr>
              <a:t>ADH</a:t>
            </a:r>
            <a:r>
              <a:rPr lang="en-US" dirty="0" smtClean="0">
                <a:latin typeface="Times New Roman" panose="02020603050405020304" pitchFamily="18" charset="0"/>
                <a:cs typeface="Times New Roman" panose="02020603050405020304" pitchFamily="18" charset="0"/>
              </a:rPr>
              <a:t>: Hazen)</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velopes.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2133600"/>
            <a:ext cx="9144000" cy="3505367"/>
          </a:xfrm>
          <a:prstGeom prst="rect">
            <a:avLst/>
          </a:prstGeom>
        </p:spPr>
      </p:pic>
      <p:sp>
        <p:nvSpPr>
          <p:cNvPr id="15365" name="Rectangle 5"/>
          <p:cNvSpPr>
            <a:spLocks noGrp="1" noChangeArrowheads="1"/>
          </p:cNvSpPr>
          <p:nvPr>
            <p:ph type="title"/>
          </p:nvPr>
        </p:nvSpPr>
        <p:spPr>
          <a:xfrm>
            <a:off x="914400" y="304800"/>
            <a:ext cx="7313613" cy="868362"/>
          </a:xfrm>
        </p:spPr>
        <p:txBody>
          <a:bodyPr/>
          <a:lstStyle/>
          <a:p>
            <a:r>
              <a:rPr lang="en-US" sz="1800" b="1" dirty="0"/>
              <a:t>A total of 107,632,218 envelopes, U348, U349, U350, and U351, were produced by four dies: 94, 95, 96, 97; in four denominations and colors: one cent </a:t>
            </a:r>
            <a:r>
              <a:rPr lang="en-US" sz="1800" b="1" i="1" dirty="0">
                <a:solidFill>
                  <a:srgbClr val="000090"/>
                </a:solidFill>
              </a:rPr>
              <a:t>blue</a:t>
            </a:r>
            <a:r>
              <a:rPr lang="en-US" sz="1800" b="1" i="1" dirty="0">
                <a:solidFill>
                  <a:schemeClr val="accent2"/>
                </a:solidFill>
              </a:rPr>
              <a:t>, </a:t>
            </a:r>
            <a:r>
              <a:rPr lang="en-US" sz="1800" b="1" dirty="0">
                <a:solidFill>
                  <a:schemeClr val="tx1"/>
                </a:solidFill>
              </a:rPr>
              <a:t>two cents </a:t>
            </a:r>
            <a:r>
              <a:rPr lang="en-US" sz="1800" b="1" i="1" dirty="0">
                <a:solidFill>
                  <a:srgbClr val="990099"/>
                </a:solidFill>
              </a:rPr>
              <a:t>violet</a:t>
            </a:r>
            <a:r>
              <a:rPr lang="en-US" sz="1800" b="1" i="1" dirty="0">
                <a:solidFill>
                  <a:schemeClr val="tx1"/>
                </a:solidFill>
              </a:rPr>
              <a:t>, </a:t>
            </a:r>
            <a:r>
              <a:rPr lang="en-US" sz="1800" b="1" dirty="0">
                <a:solidFill>
                  <a:schemeClr val="tx1"/>
                </a:solidFill>
              </a:rPr>
              <a:t>five cents </a:t>
            </a:r>
            <a:r>
              <a:rPr lang="en-US" sz="1800" b="1" i="1" dirty="0">
                <a:solidFill>
                  <a:srgbClr val="996633"/>
                </a:solidFill>
              </a:rPr>
              <a:t>brown</a:t>
            </a:r>
            <a:r>
              <a:rPr lang="en-US" sz="1800" b="1" dirty="0">
                <a:solidFill>
                  <a:schemeClr val="tx1"/>
                </a:solidFill>
              </a:rPr>
              <a:t>, and ten cents</a:t>
            </a:r>
            <a:r>
              <a:rPr lang="en-US" sz="1800" b="1" dirty="0">
                <a:solidFill>
                  <a:srgbClr val="AB942E"/>
                </a:solidFill>
              </a:rPr>
              <a:t> </a:t>
            </a:r>
            <a:r>
              <a:rPr lang="en-US" sz="1800" b="1" i="1" dirty="0">
                <a:solidFill>
                  <a:schemeClr val="accent6">
                    <a:lumMod val="75000"/>
                  </a:schemeClr>
                </a:solidFill>
              </a:rPr>
              <a:t>slate</a:t>
            </a:r>
            <a:r>
              <a:rPr lang="en-US" sz="1800" b="1" dirty="0">
                <a:solidFill>
                  <a:schemeClr val="tx1"/>
                </a:solidFill>
              </a:rPr>
              <a:t>; …</a:t>
            </a:r>
            <a:endParaRPr lang="en-US" sz="1800" b="1" dirty="0">
              <a:solidFill>
                <a:srgbClr val="9966FF"/>
              </a:solidFill>
            </a:endParaRPr>
          </a:p>
        </p:txBody>
      </p:sp>
      <p:pic>
        <p:nvPicPr>
          <p:cNvPr id="10" name="Picture 9" descr="sage.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58000" y="3733800"/>
            <a:ext cx="1416050" cy="933450"/>
          </a:xfrm>
          <a:prstGeom prst="rect">
            <a:avLst/>
          </a:prstGeom>
        </p:spPr>
      </p:pic>
      <p:pic>
        <p:nvPicPr>
          <p:cNvPr id="11" name="Picture 10" descr="brow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0200" y="3733800"/>
            <a:ext cx="1397000" cy="936625"/>
          </a:xfrm>
          <a:prstGeom prst="rect">
            <a:avLst/>
          </a:prstGeom>
        </p:spPr>
      </p:pic>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32083" y="3733800"/>
            <a:ext cx="1354117" cy="933450"/>
          </a:xfrm>
          <a:prstGeom prst="rect">
            <a:avLst/>
          </a:prstGeom>
        </p:spPr>
      </p:pic>
      <p:pic>
        <p:nvPicPr>
          <p:cNvPr id="3" name="Picture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79883" y="3733800"/>
            <a:ext cx="1354117" cy="922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accel="50000" decel="5000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accel="50000" decel="5000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229600" cy="1143000"/>
          </a:xfrm>
        </p:spPr>
        <p:txBody>
          <a:bodyPr/>
          <a:lstStyle/>
          <a:p>
            <a:r>
              <a:rPr lang="en-US" sz="2000" b="1" dirty="0"/>
              <a:t>… creating four die varieties: </a:t>
            </a:r>
            <a:r>
              <a:rPr lang="en-US" sz="2000" b="1" i="1" dirty="0"/>
              <a:t>A, B, C, D; …</a:t>
            </a:r>
            <a:endParaRPr lang="en-US" sz="2000" b="1" dirty="0"/>
          </a:p>
        </p:txBody>
      </p:sp>
      <p:pic>
        <p:nvPicPr>
          <p:cNvPr id="18438" name="Picture 6" descr="fig2"/>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a:fillRect/>
          </a:stretch>
        </p:blipFill>
        <p:spPr>
          <a:xfrm>
            <a:off x="-76083" y="1981200"/>
            <a:ext cx="9220083" cy="3505200"/>
          </a:xfr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457200" y="0"/>
            <a:ext cx="8229600" cy="1143000"/>
          </a:xfrm>
        </p:spPr>
        <p:txBody>
          <a:bodyPr/>
          <a:lstStyle/>
          <a:p>
            <a:r>
              <a:rPr lang="en-US" sz="1800" b="1" dirty="0"/>
              <a:t>… and eight envelope sizes: A, G, H, I, N, P, Q, R …</a:t>
            </a:r>
          </a:p>
        </p:txBody>
      </p:sp>
      <p:sp>
        <p:nvSpPr>
          <p:cNvPr id="30725" name="Rectangle 5"/>
          <p:cNvSpPr>
            <a:spLocks noGrp="1" noChangeArrowheads="1"/>
          </p:cNvSpPr>
          <p:nvPr>
            <p:ph type="body" sz="half" idx="1"/>
          </p:nvPr>
        </p:nvSpPr>
        <p:spPr>
          <a:xfrm>
            <a:off x="304800" y="1371600"/>
            <a:ext cx="4038600" cy="4525963"/>
          </a:xfrm>
        </p:spPr>
        <p:txBody>
          <a:bodyPr>
            <a:noAutofit/>
          </a:bodyPr>
          <a:lstStyle/>
          <a:p>
            <a:pPr algn="r">
              <a:buFontTx/>
              <a:buNone/>
            </a:pPr>
            <a:r>
              <a:rPr lang="en-US" sz="1600" dirty="0"/>
              <a:t>               7(A) </a:t>
            </a:r>
            <a:r>
              <a:rPr lang="en-US" sz="1600" b="1" dirty="0"/>
              <a:t>Note</a:t>
            </a:r>
            <a:r>
              <a:rPr lang="en-US" sz="1600" dirty="0"/>
              <a:t> &amp; 1 cent</a:t>
            </a:r>
          </a:p>
          <a:p>
            <a:pPr algn="r">
              <a:buFontTx/>
              <a:buNone/>
            </a:pPr>
            <a:r>
              <a:rPr lang="en-US" sz="1600" dirty="0"/>
              <a:t>                                    circular </a:t>
            </a:r>
            <a:endParaRPr lang="en-US" sz="1600" dirty="0" smtClean="0"/>
          </a:p>
          <a:p>
            <a:pPr algn="r">
              <a:buFontTx/>
              <a:buNone/>
            </a:pPr>
            <a:endParaRPr lang="en-US" sz="1600" dirty="0" smtClean="0"/>
          </a:p>
          <a:p>
            <a:pPr algn="r">
              <a:buFontTx/>
              <a:buNone/>
            </a:pPr>
            <a:r>
              <a:rPr lang="en-US" sz="1600" dirty="0"/>
              <a:t>                            9(P)</a:t>
            </a:r>
            <a:r>
              <a:rPr lang="en-US" sz="1600" b="1" dirty="0"/>
              <a:t> Letter </a:t>
            </a:r>
          </a:p>
          <a:p>
            <a:pPr algn="r">
              <a:buFontTx/>
              <a:buNone/>
            </a:pPr>
            <a:r>
              <a:rPr lang="en-US" sz="1600" dirty="0"/>
              <a:t>                       5 cents Foreign Letter</a:t>
            </a:r>
          </a:p>
          <a:p>
            <a:pPr algn="r">
              <a:buFontTx/>
              <a:buNone/>
            </a:pPr>
            <a:r>
              <a:rPr lang="en-US" sz="1600" dirty="0"/>
              <a:t>                        rate for ½ oz</a:t>
            </a:r>
            <a:r>
              <a:rPr lang="en-US" sz="1600" dirty="0" smtClean="0"/>
              <a:t>.</a:t>
            </a:r>
          </a:p>
          <a:p>
            <a:pPr algn="r">
              <a:buFontTx/>
              <a:buNone/>
            </a:pPr>
            <a:endParaRPr lang="en-US" sz="1600" dirty="0"/>
          </a:p>
          <a:p>
            <a:pPr algn="r">
              <a:buFontTx/>
              <a:buNone/>
            </a:pPr>
            <a:r>
              <a:rPr lang="en-US" sz="1600" dirty="0"/>
              <a:t>                         11(Q) </a:t>
            </a:r>
            <a:r>
              <a:rPr lang="en-US" sz="1600" b="1" dirty="0"/>
              <a:t>Commercial</a:t>
            </a:r>
          </a:p>
          <a:p>
            <a:pPr algn="r">
              <a:buFontTx/>
              <a:buNone/>
            </a:pPr>
            <a:r>
              <a:rPr lang="en-US" sz="1600" dirty="0"/>
              <a:t>                          2 cents Domestic 1 oz.</a:t>
            </a:r>
          </a:p>
        </p:txBody>
      </p:sp>
      <p:pic>
        <p:nvPicPr>
          <p:cNvPr id="30727" name="Picture 7" descr="fig13"/>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861545"/>
            <a:ext cx="3564207" cy="5812843"/>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Rectangle 8"/>
          <p:cNvSpPr>
            <a:spLocks noGrp="1" noChangeArrowheads="1"/>
          </p:cNvSpPr>
          <p:nvPr>
            <p:ph type="title"/>
          </p:nvPr>
        </p:nvSpPr>
        <p:spPr>
          <a:xfrm>
            <a:off x="457200" y="0"/>
            <a:ext cx="8229600" cy="1143000"/>
          </a:xfrm>
        </p:spPr>
        <p:txBody>
          <a:bodyPr/>
          <a:lstStyle/>
          <a:p>
            <a:r>
              <a:rPr lang="en-US" sz="1800" b="1" dirty="0"/>
              <a:t>BARONIAL</a:t>
            </a:r>
          </a:p>
        </p:txBody>
      </p:sp>
      <p:sp>
        <p:nvSpPr>
          <p:cNvPr id="32777" name="Rectangle 9"/>
          <p:cNvSpPr>
            <a:spLocks noGrp="1" noChangeArrowheads="1"/>
          </p:cNvSpPr>
          <p:nvPr>
            <p:ph type="body" sz="half" idx="1"/>
          </p:nvPr>
        </p:nvSpPr>
        <p:spPr>
          <a:xfrm>
            <a:off x="304800" y="1219200"/>
            <a:ext cx="4038600" cy="4906963"/>
          </a:xfrm>
        </p:spPr>
        <p:txBody>
          <a:bodyPr>
            <a:normAutofit lnSpcReduction="10000"/>
          </a:bodyPr>
          <a:lstStyle/>
          <a:p>
            <a:pPr algn="r">
              <a:buFontTx/>
              <a:buNone/>
            </a:pPr>
            <a:endParaRPr lang="en-US" dirty="0" smtClean="0"/>
          </a:p>
          <a:p>
            <a:pPr algn="r">
              <a:buFontTx/>
              <a:buNone/>
            </a:pPr>
            <a:r>
              <a:rPr lang="en-US" sz="2000" dirty="0" smtClean="0"/>
              <a:t>16 </a:t>
            </a:r>
            <a:r>
              <a:rPr lang="en-US" sz="2000" dirty="0"/>
              <a:t>(N) 2 cents</a:t>
            </a:r>
            <a:endParaRPr lang="en-US" sz="2000" dirty="0" smtClean="0"/>
          </a:p>
          <a:p>
            <a:pPr algn="r">
              <a:buFontTx/>
              <a:buNone/>
            </a:pPr>
            <a:r>
              <a:rPr lang="en-US" sz="2000" dirty="0" smtClean="0"/>
              <a:t>Domestic </a:t>
            </a:r>
            <a:r>
              <a:rPr lang="en-US" sz="2000" dirty="0"/>
              <a:t>Rate 1 oz.</a:t>
            </a:r>
            <a:endParaRPr lang="en-US" sz="2000" dirty="0" smtClean="0"/>
          </a:p>
          <a:p>
            <a:pPr algn="r">
              <a:buFontTx/>
              <a:buNone/>
            </a:pPr>
            <a:endParaRPr lang="en-US" sz="2000" dirty="0" smtClean="0"/>
          </a:p>
          <a:p>
            <a:pPr algn="r">
              <a:buFontTx/>
              <a:buNone/>
            </a:pPr>
            <a:endParaRPr lang="en-US" sz="2000" dirty="0" smtClean="0"/>
          </a:p>
          <a:p>
            <a:pPr algn="r">
              <a:buFontTx/>
              <a:buNone/>
            </a:pPr>
            <a:r>
              <a:rPr lang="en-US" sz="2000" dirty="0" smtClean="0"/>
              <a:t>18</a:t>
            </a:r>
            <a:r>
              <a:rPr lang="en-US" sz="2000" dirty="0"/>
              <a:t>(R) 5 cents </a:t>
            </a:r>
            <a:endParaRPr lang="en-US" sz="2000" dirty="0" smtClean="0"/>
          </a:p>
          <a:p>
            <a:pPr algn="r">
              <a:buFontTx/>
              <a:buNone/>
            </a:pPr>
            <a:r>
              <a:rPr lang="en-US" sz="2000" dirty="0" smtClean="0"/>
              <a:t>Foreign </a:t>
            </a:r>
            <a:r>
              <a:rPr lang="en-US" sz="2000" dirty="0"/>
              <a:t>Letter Rate</a:t>
            </a:r>
            <a:endParaRPr lang="en-US" sz="2000" dirty="0" smtClean="0"/>
          </a:p>
          <a:p>
            <a:pPr algn="r">
              <a:buFontTx/>
              <a:buNone/>
            </a:pPr>
            <a:r>
              <a:rPr lang="en-US" sz="2000" dirty="0" smtClean="0"/>
              <a:t>½  </a:t>
            </a:r>
            <a:r>
              <a:rPr lang="en-US" sz="2000" dirty="0"/>
              <a:t>oz.</a:t>
            </a:r>
          </a:p>
          <a:p>
            <a:pPr algn="r">
              <a:buFontTx/>
              <a:buNone/>
            </a:pPr>
            <a:r>
              <a:rPr lang="en-US" sz="2000" dirty="0"/>
              <a:t>                    </a:t>
            </a:r>
          </a:p>
        </p:txBody>
      </p:sp>
      <p:pic>
        <p:nvPicPr>
          <p:cNvPr id="32775" name="Picture 7" descr="fig14"/>
          <p:cNvPicPr>
            <a:picLocks noGrp="1" noChangeAspect="1" noChangeArrowheads="1"/>
          </p:cNvPicPr>
          <p:nvPr>
            <p:ph type="clipArt" sz="half" idx="2"/>
          </p:nvPr>
        </p:nvPicPr>
        <p:blipFill>
          <a:blip r:embed="rId3" cstate="email">
            <a:extLst>
              <a:ext uri="{28A0092B-C50C-407E-A947-70E740481C1C}">
                <a14:useLocalDpi xmlns:a14="http://schemas.microsoft.com/office/drawing/2010/main"/>
              </a:ext>
            </a:extLst>
          </a:blip>
          <a:srcRect/>
          <a:stretch>
            <a:fillRect/>
          </a:stretch>
        </p:blipFill>
        <p:spPr>
          <a:xfrm>
            <a:off x="4648200" y="770137"/>
            <a:ext cx="4114800" cy="6013764"/>
          </a:xfrm>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p:txBody>
          <a:bodyPr/>
          <a:lstStyle/>
          <a:p>
            <a:r>
              <a:rPr lang="en-US" sz="1800" b="1"/>
              <a:t>OFFICIAL</a:t>
            </a:r>
          </a:p>
        </p:txBody>
      </p:sp>
      <p:sp>
        <p:nvSpPr>
          <p:cNvPr id="35845" name="Rectangle 5"/>
          <p:cNvSpPr>
            <a:spLocks noGrp="1" noChangeArrowheads="1"/>
          </p:cNvSpPr>
          <p:nvPr>
            <p:ph type="body" sz="half" idx="1"/>
          </p:nvPr>
        </p:nvSpPr>
        <p:spPr>
          <a:xfrm>
            <a:off x="-152400" y="1905000"/>
            <a:ext cx="2971800" cy="4525963"/>
          </a:xfrm>
        </p:spPr>
        <p:txBody>
          <a:bodyPr>
            <a:normAutofit/>
          </a:bodyPr>
          <a:lstStyle/>
          <a:p>
            <a:pPr algn="r">
              <a:buFontTx/>
              <a:buNone/>
            </a:pPr>
            <a:r>
              <a:rPr lang="en-US" sz="1800" b="1" dirty="0" smtClean="0"/>
              <a:t>21</a:t>
            </a:r>
            <a:r>
              <a:rPr lang="en-US" sz="1800" b="1" dirty="0"/>
              <a:t>(G)</a:t>
            </a:r>
            <a:endParaRPr lang="en-US" sz="1800" b="1" dirty="0" smtClean="0"/>
          </a:p>
          <a:p>
            <a:pPr algn="r">
              <a:buFontTx/>
              <a:buNone/>
            </a:pPr>
            <a:endParaRPr lang="en-US" sz="1800" b="1" dirty="0" smtClean="0"/>
          </a:p>
          <a:p>
            <a:pPr algn="r">
              <a:buFontTx/>
              <a:buNone/>
            </a:pPr>
            <a:r>
              <a:rPr lang="en-US" sz="1800" b="1" dirty="0" smtClean="0"/>
              <a:t>23</a:t>
            </a:r>
            <a:r>
              <a:rPr lang="en-US" sz="1800" b="1" dirty="0"/>
              <a:t>(H)</a:t>
            </a:r>
            <a:endParaRPr lang="en-US" sz="1800" b="1" dirty="0" smtClean="0"/>
          </a:p>
          <a:p>
            <a:pPr algn="r">
              <a:buFontTx/>
              <a:buNone/>
            </a:pPr>
            <a:endParaRPr lang="en-US" sz="1800" b="1" dirty="0" smtClean="0"/>
          </a:p>
          <a:p>
            <a:pPr algn="r">
              <a:buFontTx/>
              <a:buNone/>
            </a:pPr>
            <a:r>
              <a:rPr lang="en-US" sz="1800" b="1" dirty="0" smtClean="0"/>
              <a:t>25</a:t>
            </a:r>
            <a:r>
              <a:rPr lang="en-US" sz="1800" b="1" dirty="0"/>
              <a:t>(I</a:t>
            </a:r>
            <a:r>
              <a:rPr lang="en-US" sz="1800" b="1" dirty="0" smtClean="0"/>
              <a:t>)   </a:t>
            </a:r>
            <a:endParaRPr lang="en-US" sz="1800" b="1" dirty="0"/>
          </a:p>
          <a:p>
            <a:pPr algn="r">
              <a:buFontTx/>
              <a:buNone/>
            </a:pPr>
            <a:r>
              <a:rPr lang="en-US" sz="1800" b="1" dirty="0"/>
              <a:t>10 cents paid 2 cents</a:t>
            </a:r>
            <a:r>
              <a:rPr lang="en-US" sz="1800" b="1" dirty="0" smtClean="0"/>
              <a:t> domestic </a:t>
            </a:r>
            <a:r>
              <a:rPr lang="en-US" sz="1800" b="1" dirty="0"/>
              <a:t>+ 8 cents</a:t>
            </a:r>
            <a:r>
              <a:rPr lang="en-US" sz="1800" b="1" dirty="0" smtClean="0"/>
              <a:t> Registered </a:t>
            </a:r>
            <a:r>
              <a:rPr lang="en-US" sz="1800" b="1" dirty="0"/>
              <a:t>Letter rate</a:t>
            </a:r>
          </a:p>
        </p:txBody>
      </p:sp>
      <p:pic>
        <p:nvPicPr>
          <p:cNvPr id="35847" name="Picture 7" descr="fig15"/>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2895600" y="1371600"/>
            <a:ext cx="6091238" cy="5270198"/>
          </a:xfrm>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p:txBody>
          <a:bodyPr/>
          <a:lstStyle/>
          <a:p>
            <a:r>
              <a:rPr lang="en-US" sz="1600" b="1"/>
              <a:t>...of which P,Q, and R were new sizes to create 78 different envelope combinations.</a:t>
            </a:r>
          </a:p>
        </p:txBody>
      </p:sp>
      <p:pic>
        <p:nvPicPr>
          <p:cNvPr id="37894" name="Picture 6" descr="fi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143000" y="1295400"/>
            <a:ext cx="6477000" cy="5401825"/>
          </a:xfrm>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a:xfrm>
            <a:off x="914400" y="304800"/>
            <a:ext cx="7313613" cy="868362"/>
          </a:xfrm>
        </p:spPr>
        <p:txBody>
          <a:bodyPr/>
          <a:lstStyle/>
          <a:p>
            <a:r>
              <a:rPr lang="en-US" sz="2000" b="1" dirty="0"/>
              <a:t>SUMMARY OF PRODUCTION  OF THE COLUMBIAN ENVELOPES</a:t>
            </a:r>
          </a:p>
        </p:txBody>
      </p:sp>
      <p:sp>
        <p:nvSpPr>
          <p:cNvPr id="130051" name="Rectangle 3"/>
          <p:cNvSpPr>
            <a:spLocks noGrp="1" noChangeArrowheads="1"/>
          </p:cNvSpPr>
          <p:nvPr>
            <p:ph type="body" idx="1"/>
          </p:nvPr>
        </p:nvSpPr>
        <p:spPr>
          <a:xfrm>
            <a:off x="457200" y="1143000"/>
            <a:ext cx="8229600" cy="5029200"/>
          </a:xfrm>
        </p:spPr>
        <p:txBody>
          <a:bodyPr>
            <a:normAutofit/>
          </a:bodyPr>
          <a:lstStyle/>
          <a:p>
            <a:pPr>
              <a:lnSpc>
                <a:spcPct val="80000"/>
              </a:lnSpc>
            </a:pPr>
            <a:r>
              <a:rPr lang="en-US" sz="2000" i="1" dirty="0"/>
              <a:t>All</a:t>
            </a:r>
            <a:r>
              <a:rPr lang="en-US" sz="2000" dirty="0"/>
              <a:t> of the envelopes were derived from the two cents master die.  </a:t>
            </a:r>
          </a:p>
          <a:p>
            <a:pPr>
              <a:lnSpc>
                <a:spcPct val="80000"/>
              </a:lnSpc>
            </a:pPr>
            <a:r>
              <a:rPr lang="en-US" sz="2000" i="1" dirty="0"/>
              <a:t>Both wings</a:t>
            </a:r>
            <a:r>
              <a:rPr lang="en-US" sz="2000" dirty="0"/>
              <a:t> of the </a:t>
            </a:r>
            <a:r>
              <a:rPr lang="en-US" sz="2000" i="1" dirty="0"/>
              <a:t>essay</a:t>
            </a:r>
            <a:r>
              <a:rPr lang="en-US" sz="2000" dirty="0"/>
              <a:t> were cut down. </a:t>
            </a:r>
          </a:p>
          <a:p>
            <a:pPr>
              <a:lnSpc>
                <a:spcPct val="80000"/>
              </a:lnSpc>
            </a:pPr>
            <a:r>
              <a:rPr lang="en-US" sz="2000" i="1" dirty="0"/>
              <a:t>2A1</a:t>
            </a:r>
            <a:r>
              <a:rPr lang="en-US" sz="2000" dirty="0"/>
              <a:t>, a two cents Columbian envelope with a </a:t>
            </a:r>
            <a:r>
              <a:rPr lang="en-US" sz="2000" i="1" dirty="0"/>
              <a:t>blunt right wing</a:t>
            </a:r>
            <a:r>
              <a:rPr lang="en-US" sz="2000" dirty="0"/>
              <a:t>, was the </a:t>
            </a:r>
            <a:r>
              <a:rPr lang="en-US" sz="2000" i="1" dirty="0"/>
              <a:t>first </a:t>
            </a:r>
            <a:r>
              <a:rPr lang="en-US" sz="2000" dirty="0"/>
              <a:t>envelope produced.  </a:t>
            </a:r>
          </a:p>
          <a:p>
            <a:pPr>
              <a:lnSpc>
                <a:spcPct val="80000"/>
              </a:lnSpc>
            </a:pPr>
            <a:r>
              <a:rPr lang="en-US" sz="2000" dirty="0"/>
              <a:t>Of the </a:t>
            </a:r>
            <a:r>
              <a:rPr lang="en-US" sz="2000" i="1" dirty="0" smtClean="0"/>
              <a:t>107 </a:t>
            </a:r>
            <a:r>
              <a:rPr lang="en-US" sz="2000" i="1" dirty="0"/>
              <a:t>million</a:t>
            </a:r>
            <a:r>
              <a:rPr lang="en-US" sz="2000" dirty="0"/>
              <a:t> </a:t>
            </a:r>
            <a:r>
              <a:rPr lang="en-US" sz="2000" i="1" dirty="0"/>
              <a:t>envelopes</a:t>
            </a:r>
            <a:r>
              <a:rPr lang="en-US" sz="2000" dirty="0"/>
              <a:t>, </a:t>
            </a:r>
            <a:r>
              <a:rPr lang="en-US" sz="2000" i="1" dirty="0"/>
              <a:t>90%</a:t>
            </a:r>
            <a:r>
              <a:rPr lang="en-US" sz="2000" dirty="0"/>
              <a:t> were </a:t>
            </a:r>
            <a:r>
              <a:rPr lang="en-US" sz="2000" i="1" dirty="0"/>
              <a:t>two cents</a:t>
            </a:r>
            <a:r>
              <a:rPr lang="en-US" sz="2000" dirty="0"/>
              <a:t>.  There were </a:t>
            </a:r>
            <a:r>
              <a:rPr lang="en-US" sz="2000" i="1" dirty="0"/>
              <a:t>four die varieties</a:t>
            </a:r>
            <a:r>
              <a:rPr lang="en-US" sz="2000" dirty="0"/>
              <a:t>: A,B,C,D; </a:t>
            </a:r>
            <a:r>
              <a:rPr lang="en-US" sz="2000" i="1" dirty="0"/>
              <a:t>twenty-two working dies</a:t>
            </a:r>
            <a:r>
              <a:rPr lang="en-US" sz="2000" dirty="0"/>
              <a:t> and </a:t>
            </a:r>
            <a:r>
              <a:rPr lang="en-US" sz="2000" i="1" dirty="0"/>
              <a:t>three right wing types</a:t>
            </a:r>
            <a:r>
              <a:rPr lang="en-US" sz="2000" dirty="0"/>
              <a:t>: blunt, two feathers and one feather produced by cutting down the hub.  </a:t>
            </a:r>
          </a:p>
          <a:p>
            <a:pPr>
              <a:lnSpc>
                <a:spcPct val="80000"/>
              </a:lnSpc>
            </a:pPr>
            <a:r>
              <a:rPr lang="en-US" sz="2000" i="1" dirty="0"/>
              <a:t>8%</a:t>
            </a:r>
            <a:r>
              <a:rPr lang="en-US" sz="2000" dirty="0"/>
              <a:t> of the envelopes were of the </a:t>
            </a:r>
            <a:r>
              <a:rPr lang="en-US" sz="2000" i="1" dirty="0"/>
              <a:t>one cent</a:t>
            </a:r>
            <a:r>
              <a:rPr lang="en-US" sz="2000" dirty="0"/>
              <a:t> denomination. There were </a:t>
            </a:r>
            <a:r>
              <a:rPr lang="en-US" sz="2000" i="1" dirty="0"/>
              <a:t>three die varieties</a:t>
            </a:r>
            <a:r>
              <a:rPr lang="en-US" sz="2000" dirty="0"/>
              <a:t>: A,B,C; </a:t>
            </a:r>
            <a:r>
              <a:rPr lang="en-US" sz="2000" i="1" dirty="0" smtClean="0"/>
              <a:t>six</a:t>
            </a:r>
            <a:r>
              <a:rPr lang="en-US" sz="2000" dirty="0" smtClean="0"/>
              <a:t> </a:t>
            </a:r>
            <a:r>
              <a:rPr lang="en-US" sz="2000" i="1" dirty="0"/>
              <a:t>working dies</a:t>
            </a:r>
            <a:r>
              <a:rPr lang="en-US" sz="2000" dirty="0"/>
              <a:t> with </a:t>
            </a:r>
            <a:r>
              <a:rPr lang="en-US" sz="2000" i="1" dirty="0"/>
              <a:t>three wing types</a:t>
            </a:r>
            <a:r>
              <a:rPr lang="en-US" sz="2000" dirty="0"/>
              <a:t>: blunt, one feather and pointed. </a:t>
            </a:r>
            <a:r>
              <a:rPr lang="en-US" sz="2000" dirty="0" smtClean="0"/>
              <a:t>  </a:t>
            </a:r>
            <a:endParaRPr lang="en-US" sz="2000" dirty="0"/>
          </a:p>
          <a:p>
            <a:pPr>
              <a:lnSpc>
                <a:spcPct val="80000"/>
              </a:lnSpc>
            </a:pPr>
            <a:r>
              <a:rPr lang="en-US" sz="2000" i="1" dirty="0"/>
              <a:t>0.7%</a:t>
            </a:r>
            <a:r>
              <a:rPr lang="en-US" sz="2000" dirty="0"/>
              <a:t> the envelopes were of the </a:t>
            </a:r>
            <a:r>
              <a:rPr lang="en-US" sz="2000" i="1" dirty="0"/>
              <a:t>five cents</a:t>
            </a:r>
            <a:r>
              <a:rPr lang="en-US" sz="2000" dirty="0"/>
              <a:t> denomination.  There were </a:t>
            </a:r>
            <a:r>
              <a:rPr lang="en-US" sz="2000" i="1" dirty="0"/>
              <a:t>two die varieties</a:t>
            </a:r>
            <a:r>
              <a:rPr lang="en-US" sz="2000" dirty="0"/>
              <a:t>: A and B and </a:t>
            </a:r>
            <a:r>
              <a:rPr lang="en-US" sz="2000" i="1" dirty="0"/>
              <a:t>two working dies</a:t>
            </a:r>
            <a:r>
              <a:rPr lang="en-US" sz="2000" dirty="0"/>
              <a:t> with </a:t>
            </a:r>
            <a:r>
              <a:rPr lang="en-US" sz="2000" dirty="0" smtClean="0"/>
              <a:t>pointed </a:t>
            </a:r>
            <a:r>
              <a:rPr lang="en-US" sz="2000" dirty="0"/>
              <a:t>right wings. </a:t>
            </a:r>
          </a:p>
          <a:p>
            <a:pPr>
              <a:lnSpc>
                <a:spcPct val="80000"/>
              </a:lnSpc>
            </a:pPr>
            <a:r>
              <a:rPr lang="en-US" sz="2000" i="1" dirty="0"/>
              <a:t>0.2%</a:t>
            </a:r>
            <a:r>
              <a:rPr lang="en-US" sz="2000" dirty="0"/>
              <a:t> were of the </a:t>
            </a:r>
            <a:r>
              <a:rPr lang="en-US" sz="2000" i="1" dirty="0"/>
              <a:t>ten cents</a:t>
            </a:r>
            <a:r>
              <a:rPr lang="en-US" sz="2000" dirty="0"/>
              <a:t> denomination. There was one </a:t>
            </a:r>
            <a:r>
              <a:rPr lang="en-US" sz="2000" i="1" dirty="0"/>
              <a:t>die variety</a:t>
            </a:r>
            <a:r>
              <a:rPr lang="en-US" sz="2000" dirty="0"/>
              <a:t>, C, and </a:t>
            </a:r>
            <a:r>
              <a:rPr lang="en-US" sz="2000" i="1" dirty="0"/>
              <a:t>one working die</a:t>
            </a:r>
            <a:r>
              <a:rPr lang="en-US" sz="2000" dirty="0"/>
              <a:t> with </a:t>
            </a:r>
            <a:r>
              <a:rPr lang="en-US" sz="2000" i="1" dirty="0"/>
              <a:t>one feather</a:t>
            </a:r>
            <a:r>
              <a:rPr lang="en-US" sz="2000" dirty="0"/>
              <a:t>.</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Picture 4" descr="scan000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607690"/>
            <a:ext cx="9191791" cy="3573910"/>
          </a:xfrm>
          <a:prstGeom prst="rect">
            <a:avLst/>
          </a:prstGeom>
          <a:noFill/>
        </p:spPr>
      </p:pic>
      <p:sp>
        <p:nvSpPr>
          <p:cNvPr id="2" name="TextBox 1"/>
          <p:cNvSpPr txBox="1"/>
          <p:nvPr/>
        </p:nvSpPr>
        <p:spPr>
          <a:xfrm>
            <a:off x="1524000" y="533400"/>
            <a:ext cx="6400800" cy="584775"/>
          </a:xfrm>
          <a:prstGeom prst="rect">
            <a:avLst/>
          </a:prstGeom>
          <a:noFill/>
        </p:spPr>
        <p:txBody>
          <a:bodyPr wrap="square" rtlCol="0">
            <a:spAutoFit/>
          </a:bodyPr>
          <a:lstStyle/>
          <a:p>
            <a:r>
              <a:rPr lang="en-US" sz="3200" dirty="0" smtClean="0"/>
              <a:t>Envelope Production and EFO’s</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15766"/>
            <a:ext cx="9387840" cy="704088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Scan004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5173" y="0"/>
            <a:ext cx="4438515"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fig4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0"/>
            <a:ext cx="4248308" cy="684870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fig4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6329"/>
            <a:ext cx="4930677" cy="6858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descr="fig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8142" y="0"/>
            <a:ext cx="5181874"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6" name="Picture 6" descr="fig d"/>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97365"/>
          </a:xfrm>
          <a:noFill/>
          <a:ln/>
        </p:spPr>
      </p:pic>
      <p:sp>
        <p:nvSpPr>
          <p:cNvPr id="66564" name="Rectangle 4"/>
          <p:cNvSpPr>
            <a:spLocks noGrp="1" noChangeArrowheads="1"/>
          </p:cNvSpPr>
          <p:nvPr>
            <p:ph type="title"/>
          </p:nvPr>
        </p:nvSpPr>
        <p:spPr>
          <a:xfrm>
            <a:off x="6934200" y="5562600"/>
            <a:ext cx="2057400" cy="762000"/>
          </a:xfrm>
        </p:spPr>
        <p:txBody>
          <a:bodyPr/>
          <a:lstStyle/>
          <a:p>
            <a:r>
              <a:rPr lang="en-US" sz="1800" b="1" dirty="0" smtClean="0">
                <a:latin typeface="Times New Roman" panose="02020603050405020304" pitchFamily="18" charset="0"/>
                <a:cs typeface="Times New Roman" panose="02020603050405020304" pitchFamily="18" charset="0"/>
              </a:rPr>
              <a:t>Misplaced Indicia</a:t>
            </a:r>
            <a:endParaRPr lang="en-US" sz="18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0" name="Picture 4" descr="scan000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1676400"/>
            <a:ext cx="6856413" cy="4297363"/>
          </a:xfrm>
          <a:prstGeom prst="rect">
            <a:avLst/>
          </a:prstGeom>
          <a:noFill/>
        </p:spPr>
      </p:pic>
      <p:sp>
        <p:nvSpPr>
          <p:cNvPr id="116741" name="Rectangle 5"/>
          <p:cNvSpPr>
            <a:spLocks noGrp="1" noChangeArrowheads="1"/>
          </p:cNvSpPr>
          <p:nvPr>
            <p:ph type="title"/>
          </p:nvPr>
        </p:nvSpPr>
        <p:spPr>
          <a:xfrm>
            <a:off x="457200" y="228600"/>
            <a:ext cx="8229600" cy="914400"/>
          </a:xfrm>
        </p:spPr>
        <p:txBody>
          <a:bodyPr/>
          <a:lstStyle/>
          <a:p>
            <a:r>
              <a:rPr lang="en-US" sz="2500" b="1" dirty="0">
                <a:solidFill>
                  <a:schemeClr val="bg1"/>
                </a:solidFill>
              </a:rPr>
              <a:t>ALBINO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4" name="Picture 6" descr="scan000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0"/>
            <a:ext cx="4649630" cy="687918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59636" y="1740408"/>
            <a:ext cx="5824728" cy="3377184"/>
          </a:xfrm>
          <a:prstGeom prst="rect">
            <a:avLst/>
          </a:prstGeom>
        </p:spPr>
      </p:pic>
      <p:sp>
        <p:nvSpPr>
          <p:cNvPr id="3" name="TextBox 2"/>
          <p:cNvSpPr txBox="1"/>
          <p:nvPr/>
        </p:nvSpPr>
        <p:spPr>
          <a:xfrm>
            <a:off x="1447800" y="914400"/>
            <a:ext cx="7162800" cy="369332"/>
          </a:xfrm>
          <a:prstGeom prst="rect">
            <a:avLst/>
          </a:prstGeom>
          <a:noFill/>
        </p:spPr>
        <p:txBody>
          <a:bodyPr wrap="square" rtlCol="0">
            <a:spAutoFit/>
          </a:bodyPr>
          <a:lstStyle/>
          <a:p>
            <a:r>
              <a:rPr lang="en-US" dirty="0" smtClean="0"/>
              <a:t>… the chicken or the egg?</a:t>
            </a:r>
            <a:endParaRPr lang="en-US" dirty="0"/>
          </a:p>
        </p:txBody>
      </p:sp>
    </p:spTree>
    <p:extLst>
      <p:ext uri="{BB962C8B-B14F-4D97-AF65-F5344CB8AC3E}">
        <p14:creationId xmlns:p14="http://schemas.microsoft.com/office/powerpoint/2010/main" val="14965560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fig4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23547"/>
            <a:ext cx="4724400" cy="687608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fig4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41524" y="0"/>
            <a:ext cx="4983164"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fig5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0"/>
            <a:ext cx="5024438" cy="691225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4" descr="fig5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62200" y="1"/>
            <a:ext cx="4747719" cy="685800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4" descr="fig5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62200" y="-23319"/>
            <a:ext cx="4800600" cy="689050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stenv.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8506" y="0"/>
            <a:ext cx="8806988" cy="68580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6954</TotalTime>
  <Words>812</Words>
  <Application>Microsoft Office PowerPoint</Application>
  <PresentationFormat>Letter Paper (8.5x11 in)</PresentationFormat>
  <Paragraphs>95</Paragraphs>
  <Slides>26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ＭＳ Ｐゴシック</vt:lpstr>
      <vt:lpstr>Arial</vt:lpstr>
      <vt:lpstr>Goudy Old Style</vt:lpstr>
      <vt:lpstr>Impact</vt:lpstr>
      <vt:lpstr>Rockwell</vt:lpstr>
      <vt:lpstr>Times New Roman</vt:lpstr>
      <vt:lpstr>Wingdings</vt:lpstr>
      <vt:lpstr>Inkwell</vt:lpstr>
      <vt:lpstr>PowerPoint Presentation</vt:lpstr>
      <vt:lpstr>The 1893 Columbian Envelopes</vt:lpstr>
      <vt:lpstr>PowerPoint Presentation</vt:lpstr>
      <vt:lpstr>A total of 107,632,218 envelopes, U348, U349, U350, and U351, were produced by four dies: 94, 95, 96, 97; in four denominations and colors: one cent blue, two cents violet, five cents brown, and ten cents slate; …</vt:lpstr>
      <vt:lpstr>… creating four die varieties: A, B, C, D; …</vt:lpstr>
      <vt:lpstr>… and eight envelope sizes: A, G, H, I, N, P, Q, R …</vt:lpstr>
      <vt:lpstr>BARONIAL</vt:lpstr>
      <vt:lpstr>OFFICIAL</vt:lpstr>
      <vt:lpstr>...of which P,Q, and R were new sizes to create 78 different envelope combinations.</vt:lpstr>
      <vt:lpstr>SUMMARY OF PRODUCTION  OF THE COLUMBIAN ENVELOPES</vt:lpstr>
      <vt:lpstr>PowerPoint Presentation</vt:lpstr>
      <vt:lpstr>PowerPoint Presentation</vt:lpstr>
      <vt:lpstr>PowerPoint Presentation</vt:lpstr>
      <vt:lpstr>PowerPoint Presentation</vt:lpstr>
      <vt:lpstr>PowerPoint Presentation</vt:lpstr>
      <vt:lpstr>PowerPoint Presentation</vt:lpstr>
      <vt:lpstr>Misplaced Indicia</vt:lpstr>
      <vt:lpstr>ALBINO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 r. platt associates,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 OF THE COLUMBIAN ENVELOPES OF 1893                 MARVIN PLATT           marvinplatt@yahoo.com</dc:title>
  <dc:creator>JUDITH R. PLATT</dc:creator>
  <cp:lastModifiedBy>Dan Undersander</cp:lastModifiedBy>
  <cp:revision>87</cp:revision>
  <cp:lastPrinted>2010-09-12T02:59:52Z</cp:lastPrinted>
  <dcterms:created xsi:type="dcterms:W3CDTF">2010-09-15T23:22:25Z</dcterms:created>
  <dcterms:modified xsi:type="dcterms:W3CDTF">2016-06-26T17:23:32Z</dcterms:modified>
</cp:coreProperties>
</file>